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2" r:id="rId1"/>
  </p:sldMasterIdLst>
  <p:notesMasterIdLst>
    <p:notesMasterId r:id="rId54"/>
  </p:notesMasterIdLst>
  <p:sldIdLst>
    <p:sldId id="322" r:id="rId2"/>
    <p:sldId id="362" r:id="rId3"/>
    <p:sldId id="363" r:id="rId4"/>
    <p:sldId id="345" r:id="rId5"/>
    <p:sldId id="364" r:id="rId6"/>
    <p:sldId id="346" r:id="rId7"/>
    <p:sldId id="365" r:id="rId8"/>
    <p:sldId id="350" r:id="rId9"/>
    <p:sldId id="366" r:id="rId10"/>
    <p:sldId id="347" r:id="rId11"/>
    <p:sldId id="367" r:id="rId12"/>
    <p:sldId id="348" r:id="rId13"/>
    <p:sldId id="349" r:id="rId14"/>
    <p:sldId id="359" r:id="rId15"/>
    <p:sldId id="368" r:id="rId16"/>
    <p:sldId id="351" r:id="rId17"/>
    <p:sldId id="369" r:id="rId18"/>
    <p:sldId id="358" r:id="rId19"/>
    <p:sldId id="370" r:id="rId20"/>
    <p:sldId id="352" r:id="rId21"/>
    <p:sldId id="371" r:id="rId22"/>
    <p:sldId id="353" r:id="rId23"/>
    <p:sldId id="354" r:id="rId24"/>
    <p:sldId id="372" r:id="rId25"/>
    <p:sldId id="355" r:id="rId26"/>
    <p:sldId id="360" r:id="rId27"/>
    <p:sldId id="385" r:id="rId28"/>
    <p:sldId id="373" r:id="rId29"/>
    <p:sldId id="334" r:id="rId30"/>
    <p:sldId id="374" r:id="rId31"/>
    <p:sldId id="336" r:id="rId32"/>
    <p:sldId id="335" r:id="rId33"/>
    <p:sldId id="337" r:id="rId34"/>
    <p:sldId id="375" r:id="rId35"/>
    <p:sldId id="338" r:id="rId36"/>
    <p:sldId id="376" r:id="rId37"/>
    <p:sldId id="340" r:id="rId38"/>
    <p:sldId id="377" r:id="rId39"/>
    <p:sldId id="378" r:id="rId40"/>
    <p:sldId id="341" r:id="rId41"/>
    <p:sldId id="379" r:id="rId42"/>
    <p:sldId id="343" r:id="rId43"/>
    <p:sldId id="380" r:id="rId44"/>
    <p:sldId id="356" r:id="rId45"/>
    <p:sldId id="381" r:id="rId46"/>
    <p:sldId id="330" r:id="rId47"/>
    <p:sldId id="331" r:id="rId48"/>
    <p:sldId id="382" r:id="rId49"/>
    <p:sldId id="332" r:id="rId50"/>
    <p:sldId id="383" r:id="rId51"/>
    <p:sldId id="357" r:id="rId52"/>
    <p:sldId id="384" r:id="rId53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866375F2-88DD-437C-BAA4-1209B5C42EEB}">
          <p14:sldIdLst>
            <p14:sldId id="322"/>
            <p14:sldId id="362"/>
            <p14:sldId id="363"/>
            <p14:sldId id="345"/>
            <p14:sldId id="364"/>
            <p14:sldId id="346"/>
            <p14:sldId id="365"/>
            <p14:sldId id="350"/>
            <p14:sldId id="366"/>
            <p14:sldId id="347"/>
            <p14:sldId id="367"/>
            <p14:sldId id="348"/>
            <p14:sldId id="349"/>
            <p14:sldId id="359"/>
            <p14:sldId id="368"/>
            <p14:sldId id="351"/>
            <p14:sldId id="369"/>
            <p14:sldId id="358"/>
            <p14:sldId id="370"/>
            <p14:sldId id="352"/>
            <p14:sldId id="371"/>
            <p14:sldId id="353"/>
            <p14:sldId id="354"/>
            <p14:sldId id="372"/>
            <p14:sldId id="355"/>
            <p14:sldId id="360"/>
            <p14:sldId id="385"/>
            <p14:sldId id="373"/>
            <p14:sldId id="334"/>
            <p14:sldId id="374"/>
            <p14:sldId id="336"/>
            <p14:sldId id="335"/>
            <p14:sldId id="337"/>
            <p14:sldId id="375"/>
            <p14:sldId id="338"/>
            <p14:sldId id="376"/>
            <p14:sldId id="340"/>
            <p14:sldId id="377"/>
            <p14:sldId id="378"/>
            <p14:sldId id="341"/>
            <p14:sldId id="379"/>
            <p14:sldId id="343"/>
            <p14:sldId id="380"/>
            <p14:sldId id="356"/>
            <p14:sldId id="381"/>
            <p14:sldId id="330"/>
            <p14:sldId id="331"/>
            <p14:sldId id="382"/>
            <p14:sldId id="332"/>
            <p14:sldId id="383"/>
            <p14:sldId id="357"/>
            <p14:sldId id="38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95B22"/>
    <a:srgbClr val="C9E7A7"/>
    <a:srgbClr val="8BB0CF"/>
    <a:srgbClr val="7AA5C8"/>
    <a:srgbClr val="42739C"/>
    <a:srgbClr val="FF5B5B"/>
    <a:srgbClr val="FFFF66"/>
    <a:srgbClr val="669900"/>
    <a:srgbClr val="FF3300"/>
    <a:srgbClr val="8FFE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012" autoAdjust="0"/>
    <p:restoredTop sz="99346" autoAdjust="0"/>
  </p:normalViewPr>
  <p:slideViewPr>
    <p:cSldViewPr>
      <p:cViewPr varScale="1">
        <p:scale>
          <a:sx n="112" d="100"/>
          <a:sy n="112" d="100"/>
        </p:scale>
        <p:origin x="346" y="65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34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6180"/>
    </p:cViewPr>
  </p:sorterViewPr>
  <p:notesViewPr>
    <p:cSldViewPr>
      <p:cViewPr varScale="1">
        <p:scale>
          <a:sx n="81" d="100"/>
          <a:sy n="81" d="100"/>
        </p:scale>
        <p:origin x="-2040" y="-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D9897E-559B-4802-87FD-BDDBC21CBABC}" type="datetimeFigureOut">
              <a:rPr lang="ko-KR" altLang="en-US" smtClean="0"/>
              <a:t>2019-08-21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7AADCE-4523-43FE-B0A8-90B87F2F6B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54131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48122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  <a:prstGeom prst="rect">
            <a:avLst/>
          </a:prstGeom>
        </p:spPr>
        <p:txBody>
          <a:bodyPr/>
          <a:lstStyle>
            <a:lvl1pPr algn="r">
              <a:defRPr b="1">
                <a:solidFill>
                  <a:srgbClr val="FFC000"/>
                </a:solidFill>
              </a:defRPr>
            </a:lvl1pPr>
          </a:lstStyle>
          <a:p>
            <a:r>
              <a:rPr lang="ko-KR" altLang="en-US" smtClean="0"/>
              <a:t>명품 웹 프로그래밍</a:t>
            </a:r>
            <a:endParaRPr lang="ko-KR" altLang="en-US" dirty="0"/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 smtClean="0"/>
              <a:t>2015-03-23</a:t>
            </a: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명품 웹 프로그래밍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 smtClean="0"/>
              <a:t>2015-03-23</a:t>
            </a: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명품 웹 프로그래밍</a:t>
            </a:r>
            <a:endParaRPr lang="ko-KR" altLang="en-US"/>
          </a:p>
        </p:txBody>
      </p:sp>
      <p:sp>
        <p:nvSpPr>
          <p:cNvPr id="7" name="직사각형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rgbClr val="FFFF00"/>
                </a:solidFill>
                <a:latin typeface="HY나무M" pitchFamily="18" charset="-127"/>
                <a:ea typeface="HY나무M" pitchFamily="18" charset="-127"/>
              </a:defRPr>
            </a:lvl1pPr>
          </a:lstStyle>
          <a:p>
            <a:r>
              <a:rPr lang="ko-KR" altLang="en-US" dirty="0" smtClean="0"/>
              <a:t>명품 웹 프로그래밍</a:t>
            </a:r>
            <a:endParaRPr lang="ko-KR" altLang="en-US" dirty="0"/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A6BD2C2-3D3B-4E94-BD92-61B02C5F4DEE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909073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68012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kumimoji="0" lang="ko-KR" altLang="en-US" dirty="0" smtClean="0"/>
              <a:t>마스터 제목 스타일 편집</a:t>
            </a:r>
            <a:endParaRPr kumimoji="0" 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50405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>
                <a:latin typeface="HY나무L" pitchFamily="18" charset="-127"/>
                <a:ea typeface="HY나무L" pitchFamily="18" charset="-127"/>
              </a:defRPr>
            </a:lvl3pPr>
            <a:lvl4pPr>
              <a:defRPr sz="1400">
                <a:latin typeface="휴먼편지체" pitchFamily="18" charset="-127"/>
                <a:ea typeface="휴먼편지체" pitchFamily="18" charset="-127"/>
              </a:defRPr>
            </a:lvl4pPr>
          </a:lstStyle>
          <a:p>
            <a:pPr lvl="0" eaLnBrk="1" latinLnBrk="0" hangingPunct="1"/>
            <a:r>
              <a:rPr lang="ko-KR" altLang="en-US" dirty="0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dirty="0" smtClean="0"/>
              <a:t>둘째 수준</a:t>
            </a:r>
          </a:p>
          <a:p>
            <a:pPr lvl="2" eaLnBrk="1" latinLnBrk="0" hangingPunct="1"/>
            <a:r>
              <a:rPr lang="ko-KR" altLang="en-US" dirty="0" smtClean="0"/>
              <a:t>셋째 수준</a:t>
            </a:r>
          </a:p>
          <a:p>
            <a:pPr lvl="3" eaLnBrk="1" latinLnBrk="0" hangingPunct="1"/>
            <a:r>
              <a:rPr lang="ko-KR" altLang="en-US" dirty="0" smtClean="0"/>
              <a:t>넷째 수준</a:t>
            </a:r>
          </a:p>
          <a:p>
            <a:pPr lvl="4" eaLnBrk="1" latinLnBrk="0" hangingPunct="1"/>
            <a:r>
              <a:rPr lang="ko-KR" altLang="en-US" dirty="0" smtClean="0"/>
              <a:t>다섯째 수준</a:t>
            </a:r>
            <a:endParaRPr kumimoji="0" 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2846040"/>
          </a:xfrm>
        </p:spPr>
        <p:txBody>
          <a:bodyPr anchor="t">
            <a:normAutofit/>
          </a:bodyPr>
          <a:lstStyle>
            <a:lvl1pPr marL="342900" indent="-342900">
              <a:buSzPct val="100000"/>
              <a:buFont typeface="+mj-lt"/>
              <a:buAutoNum type="arabicPeriod"/>
              <a:defRPr sz="15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 dirty="0" smtClean="0"/>
              <a:t>마스터 텍스트 스타일을 편집합니다</a:t>
            </a:r>
          </a:p>
        </p:txBody>
      </p:sp>
      <p:sp>
        <p:nvSpPr>
          <p:cNvPr id="7" name="직사각형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8" name="날짜 개체 틀 7"/>
          <p:cNvSpPr>
            <a:spLocks noGrp="1"/>
          </p:cNvSpPr>
          <p:nvPr>
            <p:ph type="dt" sz="half" idx="15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rtlCol="0"/>
          <a:lstStyle/>
          <a:p>
            <a:r>
              <a:rPr lang="en-US" altLang="ko-KR" smtClean="0"/>
              <a:t>2015-03-23</a:t>
            </a:r>
            <a:endParaRPr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7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rtlCol="0"/>
          <a:lstStyle/>
          <a:p>
            <a:r>
              <a:rPr lang="ko-KR" altLang="en-US" smtClean="0"/>
              <a:t>명품 웹 프로그래밍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 smtClean="0"/>
              <a:t>2015-03-23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명품 웹 프로그래밍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8" name="직사각형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1" name="직사각형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  <a:prstGeom prst="rect">
            <a:avLst/>
          </a:prstGeom>
        </p:spPr>
        <p:txBody>
          <a:bodyPr rtlCol="0"/>
          <a:lstStyle/>
          <a:p>
            <a:r>
              <a:rPr lang="en-US" altLang="ko-KR" smtClean="0"/>
              <a:t>2015-03-23</a:t>
            </a:r>
            <a:endParaRPr lang="ko-KR" alt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  <a:prstGeom prst="rect">
            <a:avLst/>
          </a:prstGeom>
        </p:spPr>
        <p:txBody>
          <a:bodyPr rtlCol="0"/>
          <a:lstStyle/>
          <a:p>
            <a:r>
              <a:rPr lang="ko-KR" altLang="en-US" smtClean="0"/>
              <a:t>명품 웹 프로그래밍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ko-KR" altLang="en-US" smtClean="0"/>
              <a:t>그림을 추가하려면 아이콘을 클릭하십시오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개체 틀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752128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ko-KR" altLang="en-US" dirty="0" smtClean="0"/>
              <a:t>마스터 제목 스타일 편집</a:t>
            </a:r>
            <a:endParaRPr kumimoji="0" lang="en-US" dirty="0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590550" y="1394460"/>
            <a:ext cx="8153400" cy="5058876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 dirty="0" smtClean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dirty="0" smtClean="0"/>
              <a:t>둘째 수준</a:t>
            </a:r>
          </a:p>
          <a:p>
            <a:pPr lvl="2" eaLnBrk="1" latinLnBrk="0" hangingPunct="1"/>
            <a:r>
              <a:rPr kumimoji="0" lang="ko-KR" altLang="en-US" dirty="0" smtClean="0"/>
              <a:t>셋째 수준</a:t>
            </a:r>
          </a:p>
          <a:p>
            <a:pPr lvl="3" eaLnBrk="1" latinLnBrk="0" hangingPunct="1"/>
            <a:r>
              <a:rPr kumimoji="0" lang="ko-KR" altLang="en-US" dirty="0" smtClean="0"/>
              <a:t>넷째 수준</a:t>
            </a:r>
          </a:p>
          <a:p>
            <a:pPr lvl="4" eaLnBrk="1" latinLnBrk="0" hangingPunct="1"/>
            <a:r>
              <a:rPr kumimoji="0" lang="ko-KR" altLang="en-US" dirty="0" smtClean="0"/>
              <a:t>다섯째 수준</a:t>
            </a:r>
            <a:endParaRPr kumimoji="0" lang="en-US" dirty="0"/>
          </a:p>
        </p:txBody>
      </p:sp>
      <p:sp>
        <p:nvSpPr>
          <p:cNvPr id="7" name="직사각형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-8725" y="1052736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590550" y="1052736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4"/>
          </p:nvPr>
        </p:nvSpPr>
        <p:spPr>
          <a:xfrm>
            <a:off x="-8725" y="1036860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  <p:sldLayoutId id="2147483864" r:id="rId12"/>
  </p:sldLayoutIdLst>
  <p:hf hdr="0" dt="0"/>
  <p:txStyles>
    <p:titleStyle>
      <a:lvl1pPr algn="l" rtl="0" eaLnBrk="1" latinLnBrk="1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1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1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1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1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1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1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1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1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1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1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8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2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BD2C2-3D3B-4E94-BD92-61B02C5F4DEE}" type="slidenum">
              <a:rPr lang="ko-KR" altLang="en-US" smtClean="0"/>
              <a:pPr/>
              <a:t>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명품 웹 프로그래밍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13040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9029" y="4077438"/>
            <a:ext cx="2475729" cy="2028238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 smtClean="0"/>
              <a:t>9–3 </a:t>
            </a:r>
            <a:r>
              <a:rPr lang="en-US" altLang="ko-KR" dirty="0" err="1"/>
              <a:t>addEventListener</a:t>
            </a:r>
            <a:r>
              <a:rPr lang="en-US" altLang="ko-KR" dirty="0"/>
              <a:t>() </a:t>
            </a:r>
            <a:r>
              <a:rPr lang="ko-KR" altLang="en-US" dirty="0" smtClean="0"/>
              <a:t>사용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323528" y="1450199"/>
            <a:ext cx="5702862" cy="470898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</a:t>
            </a:r>
            <a:r>
              <a:rPr lang="en-US" altLang="ko-KR" sz="1200" dirty="0" smtClean="0"/>
              <a:t>&gt;</a:t>
            </a:r>
          </a:p>
          <a:p>
            <a:pPr defTabSz="180000"/>
            <a:r>
              <a:rPr lang="en-US" altLang="ko-KR" sz="1200" dirty="0" smtClean="0"/>
              <a:t>&lt;title&gt;</a:t>
            </a:r>
            <a:r>
              <a:rPr lang="en-US" altLang="ko-KR" sz="1200" dirty="0" err="1" smtClean="0"/>
              <a:t>addEventListener</a:t>
            </a:r>
            <a:r>
              <a:rPr lang="en-US" altLang="ko-KR" sz="1200" dirty="0"/>
              <a:t>()</a:t>
            </a:r>
            <a:r>
              <a:rPr lang="ko-KR" altLang="en-US" sz="1200" dirty="0"/>
              <a:t>를 이용한 </a:t>
            </a:r>
            <a:r>
              <a:rPr lang="ko-KR" altLang="en-US" sz="1200" dirty="0" err="1"/>
              <a:t>리스너</a:t>
            </a:r>
            <a:r>
              <a:rPr lang="ko-KR" altLang="en-US" sz="1200" dirty="0"/>
              <a:t> 등록</a:t>
            </a:r>
            <a:r>
              <a:rPr lang="en-US" altLang="ko-KR" sz="1200" dirty="0"/>
              <a:t>&lt;/title&gt;</a:t>
            </a:r>
          </a:p>
          <a:p>
            <a:pPr defTabSz="180000"/>
            <a:r>
              <a:rPr lang="en-US" altLang="ko-KR" sz="1200" dirty="0"/>
              <a:t>&lt;script</a:t>
            </a:r>
            <a:r>
              <a:rPr lang="en-US" altLang="ko-KR" sz="1200" dirty="0" smtClean="0"/>
              <a:t>&gt;</a:t>
            </a:r>
          </a:p>
          <a:p>
            <a:pPr defTabSz="180000"/>
            <a:r>
              <a:rPr lang="en-US" altLang="ko-KR" sz="1200" b="1" dirty="0" err="1" smtClean="0"/>
              <a:t>var</a:t>
            </a:r>
            <a:r>
              <a:rPr lang="en-US" altLang="ko-KR" sz="1200" b="1" dirty="0" smtClean="0"/>
              <a:t> p;</a:t>
            </a:r>
            <a:endParaRPr lang="en-US" altLang="ko-KR" sz="1200" b="1" dirty="0"/>
          </a:p>
          <a:p>
            <a:pPr defTabSz="180000"/>
            <a:r>
              <a:rPr lang="en-US" altLang="ko-KR" sz="1200" b="1" dirty="0"/>
              <a:t>function</a:t>
            </a:r>
            <a:r>
              <a:rPr lang="ko-KR" altLang="en-US" sz="1200" b="1" dirty="0"/>
              <a:t> </a:t>
            </a:r>
            <a:r>
              <a:rPr lang="en-US" altLang="ko-KR" sz="1200" b="1" dirty="0" err="1"/>
              <a:t>init</a:t>
            </a:r>
            <a:r>
              <a:rPr lang="en-US" altLang="ko-KR" sz="1200" b="1" dirty="0"/>
              <a:t>() { </a:t>
            </a:r>
            <a:r>
              <a:rPr lang="en-US" altLang="ko-KR" sz="1200" dirty="0"/>
              <a:t>// </a:t>
            </a:r>
            <a:r>
              <a:rPr lang="ko-KR" altLang="en-US" sz="1200" dirty="0"/>
              <a:t>문서가 완전히 </a:t>
            </a:r>
            <a:r>
              <a:rPr lang="ko-KR" altLang="en-US" sz="1200" dirty="0" err="1"/>
              <a:t>로드되었을</a:t>
            </a:r>
            <a:r>
              <a:rPr lang="ko-KR" altLang="en-US" sz="1200" dirty="0"/>
              <a:t> 때 호출</a:t>
            </a:r>
          </a:p>
          <a:p>
            <a:pPr defTabSz="180000"/>
            <a:r>
              <a:rPr lang="en-US" altLang="ko-KR" sz="1200" dirty="0" smtClean="0"/>
              <a:t>	p </a:t>
            </a:r>
            <a:r>
              <a:rPr lang="en-US" altLang="ko-KR" sz="1200" dirty="0"/>
              <a:t>= </a:t>
            </a:r>
            <a:r>
              <a:rPr lang="en-US" altLang="ko-KR" sz="1200" dirty="0" err="1"/>
              <a:t>document.getElementById</a:t>
            </a:r>
            <a:r>
              <a:rPr lang="en-US" altLang="ko-KR" sz="1200" dirty="0"/>
              <a:t>("</a:t>
            </a:r>
            <a:r>
              <a:rPr lang="en-US" altLang="ko-KR" sz="1200" dirty="0" smtClean="0"/>
              <a:t>p");</a:t>
            </a:r>
            <a:endParaRPr lang="en-US" altLang="ko-KR" sz="1200" dirty="0"/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b="1" dirty="0" err="1" smtClean="0">
                <a:solidFill>
                  <a:srgbClr val="C00000"/>
                </a:solidFill>
              </a:rPr>
              <a:t>p.addEventListener</a:t>
            </a:r>
            <a:r>
              <a:rPr lang="en-US" altLang="ko-KR" sz="1200" b="1" dirty="0">
                <a:solidFill>
                  <a:srgbClr val="C00000"/>
                </a:solidFill>
              </a:rPr>
              <a:t>("</a:t>
            </a:r>
            <a:r>
              <a:rPr lang="en-US" altLang="ko-KR" sz="1200" b="1" dirty="0" err="1">
                <a:solidFill>
                  <a:srgbClr val="C00000"/>
                </a:solidFill>
              </a:rPr>
              <a:t>mouseover</a:t>
            </a:r>
            <a:r>
              <a:rPr lang="en-US" altLang="ko-KR" sz="1200" b="1" dirty="0">
                <a:solidFill>
                  <a:srgbClr val="C00000"/>
                </a:solidFill>
              </a:rPr>
              <a:t>", over); </a:t>
            </a:r>
            <a:r>
              <a:rPr lang="en-US" altLang="ko-KR" sz="1200" dirty="0"/>
              <a:t>// </a:t>
            </a:r>
            <a:r>
              <a:rPr lang="ko-KR" altLang="en-US" sz="1200" dirty="0"/>
              <a:t>이벤트 </a:t>
            </a:r>
            <a:r>
              <a:rPr lang="ko-KR" altLang="en-US" sz="1200" dirty="0" err="1"/>
              <a:t>리스너</a:t>
            </a:r>
            <a:r>
              <a:rPr lang="ko-KR" altLang="en-US" sz="1200" dirty="0"/>
              <a:t> 등록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b="1" dirty="0" err="1" smtClean="0">
                <a:solidFill>
                  <a:srgbClr val="C00000"/>
                </a:solidFill>
              </a:rPr>
              <a:t>p.addEventListener</a:t>
            </a:r>
            <a:r>
              <a:rPr lang="en-US" altLang="ko-KR" sz="1200" b="1" dirty="0">
                <a:solidFill>
                  <a:srgbClr val="C00000"/>
                </a:solidFill>
              </a:rPr>
              <a:t>("</a:t>
            </a:r>
            <a:r>
              <a:rPr lang="en-US" altLang="ko-KR" sz="1200" b="1" dirty="0" err="1">
                <a:solidFill>
                  <a:srgbClr val="C00000"/>
                </a:solidFill>
              </a:rPr>
              <a:t>mouseout</a:t>
            </a:r>
            <a:r>
              <a:rPr lang="en-US" altLang="ko-KR" sz="1200" b="1" dirty="0">
                <a:solidFill>
                  <a:srgbClr val="C00000"/>
                </a:solidFill>
              </a:rPr>
              <a:t>", out); </a:t>
            </a:r>
            <a:r>
              <a:rPr lang="en-US" altLang="ko-KR" sz="1200" dirty="0"/>
              <a:t>// </a:t>
            </a:r>
            <a:r>
              <a:rPr lang="ko-KR" altLang="en-US" sz="1200" dirty="0"/>
              <a:t>이벤트  </a:t>
            </a:r>
            <a:r>
              <a:rPr lang="ko-KR" altLang="en-US" sz="1200" dirty="0" err="1"/>
              <a:t>리스너</a:t>
            </a:r>
            <a:r>
              <a:rPr lang="ko-KR" altLang="en-US" sz="1200" dirty="0"/>
              <a:t> 등록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b="1" dirty="0"/>
              <a:t>function over() {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dirty="0" err="1" smtClean="0"/>
              <a:t>p.style.backgroundColor</a:t>
            </a:r>
            <a:r>
              <a:rPr lang="en-US" altLang="ko-KR" sz="1200" dirty="0"/>
              <a:t>="orchid";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b="1" dirty="0"/>
              <a:t>function out() {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dirty="0" err="1" smtClean="0"/>
              <a:t>p.style.backgroundColor</a:t>
            </a:r>
            <a:r>
              <a:rPr lang="en-US" altLang="ko-KR" sz="1200" dirty="0"/>
              <a:t>="white";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dirty="0"/>
              <a:t>&lt;/script&gt;</a:t>
            </a:r>
          </a:p>
          <a:p>
            <a:pPr defTabSz="180000"/>
            <a:r>
              <a:rPr lang="en-US" altLang="ko-KR" sz="1200" dirty="0"/>
              <a:t>&lt;/head&gt;</a:t>
            </a:r>
          </a:p>
          <a:p>
            <a:pPr defTabSz="180000"/>
            <a:r>
              <a:rPr lang="en-US" altLang="ko-KR" sz="1200" dirty="0"/>
              <a:t>&lt;body </a:t>
            </a:r>
            <a:r>
              <a:rPr lang="en-US" altLang="ko-KR" sz="1200" dirty="0" err="1"/>
              <a:t>onload</a:t>
            </a:r>
            <a:r>
              <a:rPr lang="en-US" altLang="ko-KR" sz="1200" dirty="0"/>
              <a:t>="</a:t>
            </a:r>
            <a:r>
              <a:rPr lang="en-US" altLang="ko-KR" sz="1200" dirty="0" err="1"/>
              <a:t>init</a:t>
            </a:r>
            <a:r>
              <a:rPr lang="en-US" altLang="ko-KR" sz="1200" dirty="0"/>
              <a:t>()"&gt;</a:t>
            </a:r>
          </a:p>
          <a:p>
            <a:pPr defTabSz="180000"/>
            <a:r>
              <a:rPr lang="en-US" altLang="ko-KR" sz="1200" dirty="0"/>
              <a:t>&lt;h3&gt;</a:t>
            </a:r>
            <a:r>
              <a:rPr lang="en-US" altLang="ko-KR" sz="1200" dirty="0" err="1"/>
              <a:t>addEventListener</a:t>
            </a:r>
            <a:r>
              <a:rPr lang="en-US" altLang="ko-KR" sz="1200" dirty="0"/>
              <a:t>()</a:t>
            </a:r>
            <a:r>
              <a:rPr lang="ko-KR" altLang="en-US" sz="1200" dirty="0"/>
              <a:t>를 이용한 </a:t>
            </a:r>
            <a:r>
              <a:rPr lang="ko-KR" altLang="en-US" sz="1200" dirty="0" err="1"/>
              <a:t>리스너</a:t>
            </a:r>
            <a:r>
              <a:rPr lang="ko-KR" altLang="en-US" sz="1200" dirty="0"/>
              <a:t> 등록</a:t>
            </a:r>
            <a:r>
              <a:rPr lang="en-US" altLang="ko-KR" sz="1200" dirty="0"/>
              <a:t>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&lt;p </a:t>
            </a:r>
            <a:r>
              <a:rPr lang="en-US" altLang="ko-KR" sz="1200" b="1" dirty="0"/>
              <a:t>id="</a:t>
            </a:r>
            <a:r>
              <a:rPr lang="en-US" altLang="ko-KR" sz="1200" b="1" dirty="0" smtClean="0"/>
              <a:t>p"</a:t>
            </a:r>
            <a:r>
              <a:rPr lang="en-US" altLang="ko-KR" sz="1200" dirty="0" smtClean="0"/>
              <a:t>&gt;</a:t>
            </a:r>
            <a:r>
              <a:rPr lang="ko-KR" altLang="en-US" sz="1200" dirty="0"/>
              <a:t>마우스 올리면 </a:t>
            </a:r>
            <a:r>
              <a:rPr lang="en-US" altLang="ko-KR" sz="1200" dirty="0"/>
              <a:t>orchid </a:t>
            </a:r>
            <a:r>
              <a:rPr lang="ko-KR" altLang="en-US" sz="1200" dirty="0"/>
              <a:t>색으로 변경</a:t>
            </a:r>
            <a:r>
              <a:rPr lang="en-US" altLang="ko-KR" sz="1200" dirty="0"/>
              <a:t>&lt;/p&gt;</a:t>
            </a:r>
          </a:p>
          <a:p>
            <a:pPr defTabSz="180000"/>
            <a:r>
              <a:rPr lang="en-US" altLang="ko-KR" sz="1200" dirty="0"/>
              <a:t>&lt;/body</a:t>
            </a:r>
            <a:r>
              <a:rPr lang="en-US" altLang="ko-KR" sz="1200" dirty="0" smtClean="0"/>
              <a:t>&gt;</a:t>
            </a:r>
          </a:p>
          <a:p>
            <a:pPr defTabSz="180000"/>
            <a:r>
              <a:rPr lang="en-US" altLang="ko-KR" sz="1200" dirty="0" smtClean="0"/>
              <a:t>&lt;/</a:t>
            </a:r>
            <a:r>
              <a:rPr lang="en-US" altLang="ko-KR" sz="1200" dirty="0"/>
              <a:t>html&gt;</a:t>
            </a:r>
            <a:endParaRPr lang="ko-KR" altLang="en-US" sz="1200" dirty="0"/>
          </a:p>
        </p:txBody>
      </p:sp>
      <p:sp>
        <p:nvSpPr>
          <p:cNvPr id="9" name="TextBox 8"/>
          <p:cNvSpPr txBox="1"/>
          <p:nvPr/>
        </p:nvSpPr>
        <p:spPr>
          <a:xfrm>
            <a:off x="4628779" y="5157192"/>
            <a:ext cx="1528052" cy="442674"/>
          </a:xfrm>
          <a:prstGeom prst="wedgeRoundRectCallout">
            <a:avLst>
              <a:gd name="adj1" fmla="val 78905"/>
              <a:gd name="adj2" fmla="val 77153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이곳에 마우스를 올리면 배경색 변함</a:t>
            </a:r>
            <a:endParaRPr lang="ko-KR" altLang="en-US" sz="10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7271" y="1628800"/>
            <a:ext cx="2475729" cy="2028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264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익명 함수로 이벤트 리스너 작성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익명 함수</a:t>
            </a:r>
            <a:r>
              <a:rPr lang="en-US" altLang="ko-KR" dirty="0"/>
              <a:t>(anonymous function)</a:t>
            </a:r>
          </a:p>
          <a:p>
            <a:pPr lvl="1"/>
            <a:r>
              <a:rPr lang="ko-KR" altLang="en-US" dirty="0" smtClean="0"/>
              <a:t>함수 </a:t>
            </a:r>
            <a:r>
              <a:rPr lang="ko-KR" altLang="en-US" dirty="0"/>
              <a:t>이름 없이 필요한 곳에 함수의 코드를 바로 </a:t>
            </a:r>
            <a:r>
              <a:rPr lang="ko-KR" altLang="en-US" dirty="0" smtClean="0"/>
              <a:t>작성</a:t>
            </a:r>
            <a:endParaRPr lang="en-US" altLang="ko-KR" dirty="0" smtClean="0"/>
          </a:p>
          <a:p>
            <a:pPr marL="640080" lvl="2" indent="0">
              <a:buNone/>
            </a:pPr>
            <a:r>
              <a:rPr lang="ko-KR" altLang="en-US" dirty="0" smtClean="0"/>
              <a:t>예</a:t>
            </a:r>
            <a:r>
              <a:rPr lang="en-US" altLang="ko-KR" dirty="0" smtClean="0"/>
              <a:t>)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/>
              <a:t>코드가 짧거나 한 곳에서만 사용하는 </a:t>
            </a:r>
            <a:r>
              <a:rPr lang="ko-KR" altLang="en-US" dirty="0" smtClean="0"/>
              <a:t>경우</a:t>
            </a:r>
            <a:r>
              <a:rPr lang="en-US" altLang="ko-KR" dirty="0" smtClean="0"/>
              <a:t>, </a:t>
            </a:r>
            <a:r>
              <a:rPr lang="ko-KR" altLang="en-US" dirty="0"/>
              <a:t>익명 </a:t>
            </a:r>
            <a:r>
              <a:rPr lang="ko-KR" altLang="en-US" dirty="0" smtClean="0"/>
              <a:t>함수 </a:t>
            </a:r>
            <a:r>
              <a:rPr lang="ko-KR" altLang="en-US" dirty="0"/>
              <a:t>편리</a:t>
            </a:r>
          </a:p>
          <a:p>
            <a:pPr lvl="1"/>
            <a:endParaRPr lang="ko-KR" altLang="en-US" dirty="0"/>
          </a:p>
          <a:p>
            <a:pPr lvl="1"/>
            <a:endParaRPr lang="ko-KR" altLang="en-US" dirty="0"/>
          </a:p>
          <a:p>
            <a:pPr lvl="1"/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11</a:t>
            </a:fld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331640" y="2674947"/>
            <a:ext cx="7344816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p.onmouseover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= 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function ()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{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this.style.backgroundColor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= "orchid"; }; //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익명 </a:t>
            </a:r>
            <a:r>
              <a:rPr lang="ko-KR" altLang="en-US" sz="1400" kern="0" dirty="0" smtClean="0">
                <a:solidFill>
                  <a:srgbClr val="000000"/>
                </a:solidFill>
                <a:latin typeface="+mj-ea"/>
                <a:ea typeface="+mj-ea"/>
              </a:rPr>
              <a:t>함수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331640" y="3049073"/>
            <a:ext cx="7344816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p.addEventListener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("</a:t>
            </a:r>
            <a:r>
              <a:rPr lang="en-US" altLang="ko-KR" sz="1400" b="1" kern="0" dirty="0" err="1">
                <a:solidFill>
                  <a:srgbClr val="000000"/>
                </a:solidFill>
                <a:latin typeface="+mj-ea"/>
                <a:ea typeface="+mj-ea"/>
              </a:rPr>
              <a:t>mouseover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", </a:t>
            </a: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400" b="1" kern="0" dirty="0" smtClean="0">
                <a:solidFill>
                  <a:srgbClr val="000000"/>
                </a:solidFill>
                <a:latin typeface="+mj-ea"/>
                <a:ea typeface="+mj-ea"/>
              </a:rPr>
              <a:t>function 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()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{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this.style.backgroundColor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= "orchid"; } //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익명 함수</a:t>
            </a: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);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103116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 smtClean="0"/>
              <a:t>9-4 </a:t>
            </a:r>
            <a:r>
              <a:rPr lang="ko-KR" altLang="en-US" dirty="0"/>
              <a:t>익명 함수로 이벤트 </a:t>
            </a:r>
            <a:r>
              <a:rPr lang="ko-KR" altLang="en-US" dirty="0" err="1"/>
              <a:t>리스너</a:t>
            </a:r>
            <a:r>
              <a:rPr lang="ko-KR" altLang="en-US" dirty="0"/>
              <a:t> </a:t>
            </a:r>
            <a:r>
              <a:rPr lang="ko-KR" altLang="en-US" dirty="0" smtClean="0"/>
              <a:t>작성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395536" y="1619215"/>
            <a:ext cx="5256584" cy="433965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smtClean="0"/>
              <a:t>head&gt;</a:t>
            </a:r>
          </a:p>
          <a:p>
            <a:pPr defTabSz="180000"/>
            <a:r>
              <a:rPr lang="en-US" altLang="ko-KR" sz="1200" dirty="0" smtClean="0"/>
              <a:t>&lt;title</a:t>
            </a:r>
            <a:r>
              <a:rPr lang="en-US" altLang="ko-KR" sz="1200" dirty="0"/>
              <a:t>&gt;</a:t>
            </a:r>
            <a:r>
              <a:rPr lang="ko-KR" altLang="en-US" sz="1200" dirty="0"/>
              <a:t>익명 함수로 </a:t>
            </a:r>
            <a:r>
              <a:rPr lang="ko-KR" altLang="en-US" sz="1200" dirty="0" smtClean="0"/>
              <a:t>이벤트 </a:t>
            </a:r>
            <a:r>
              <a:rPr lang="ko-KR" altLang="en-US" sz="1200" dirty="0" err="1" smtClean="0"/>
              <a:t>리스너</a:t>
            </a:r>
            <a:r>
              <a:rPr lang="ko-KR" altLang="en-US" sz="1200" dirty="0" smtClean="0"/>
              <a:t> </a:t>
            </a:r>
            <a:r>
              <a:rPr lang="ko-KR" altLang="en-US" sz="1200" dirty="0"/>
              <a:t>작성</a:t>
            </a:r>
            <a:r>
              <a:rPr lang="en-US" altLang="ko-KR" sz="1200" dirty="0"/>
              <a:t>&lt;/title&gt;</a:t>
            </a:r>
          </a:p>
          <a:p>
            <a:pPr defTabSz="180000"/>
            <a:r>
              <a:rPr lang="en-US" altLang="ko-KR" sz="1200" dirty="0"/>
              <a:t>&lt;script</a:t>
            </a:r>
            <a:r>
              <a:rPr lang="en-US" altLang="ko-KR" sz="1200" dirty="0" smtClean="0"/>
              <a:t>&gt;</a:t>
            </a:r>
          </a:p>
          <a:p>
            <a:pPr defTabSz="180000"/>
            <a:r>
              <a:rPr lang="en-US" altLang="ko-KR" sz="1200" b="1" dirty="0" err="1" smtClean="0"/>
              <a:t>var</a:t>
            </a:r>
            <a:r>
              <a:rPr lang="en-US" altLang="ko-KR" sz="1200" b="1" dirty="0" smtClean="0"/>
              <a:t> p;</a:t>
            </a:r>
            <a:endParaRPr lang="en-US" altLang="ko-KR" sz="1200" b="1" dirty="0"/>
          </a:p>
          <a:p>
            <a:pPr defTabSz="180000"/>
            <a:r>
              <a:rPr lang="en-US" altLang="ko-KR" sz="1200" b="1" dirty="0"/>
              <a:t>function</a:t>
            </a:r>
            <a:r>
              <a:rPr lang="ko-KR" altLang="en-US" sz="1200" b="1" dirty="0"/>
              <a:t> </a:t>
            </a:r>
            <a:r>
              <a:rPr lang="en-US" altLang="ko-KR" sz="1200" b="1" dirty="0" err="1"/>
              <a:t>init</a:t>
            </a:r>
            <a:r>
              <a:rPr lang="en-US" altLang="ko-KR" sz="1200" b="1" dirty="0"/>
              <a:t>() { </a:t>
            </a:r>
            <a:r>
              <a:rPr lang="en-US" altLang="ko-KR" sz="1200" dirty="0"/>
              <a:t>// </a:t>
            </a:r>
            <a:r>
              <a:rPr lang="ko-KR" altLang="en-US" sz="1200" dirty="0"/>
              <a:t>문서가 완전히 </a:t>
            </a:r>
            <a:r>
              <a:rPr lang="ko-KR" altLang="en-US" sz="1200" dirty="0" err="1"/>
              <a:t>로드되었을</a:t>
            </a:r>
            <a:r>
              <a:rPr lang="ko-KR" altLang="en-US" sz="1200" dirty="0"/>
              <a:t> 때 호출</a:t>
            </a:r>
          </a:p>
          <a:p>
            <a:pPr defTabSz="180000"/>
            <a:r>
              <a:rPr lang="en-US" altLang="ko-KR" sz="1200" dirty="0" smtClean="0"/>
              <a:t>	p </a:t>
            </a:r>
            <a:r>
              <a:rPr lang="en-US" altLang="ko-KR" sz="1200" dirty="0"/>
              <a:t>= </a:t>
            </a:r>
            <a:r>
              <a:rPr lang="en-US" altLang="ko-KR" sz="1200" dirty="0" err="1"/>
              <a:t>document.getElementById</a:t>
            </a:r>
            <a:r>
              <a:rPr lang="en-US" altLang="ko-KR" sz="1200" dirty="0"/>
              <a:t>("</a:t>
            </a:r>
            <a:r>
              <a:rPr lang="en-US" altLang="ko-KR" sz="1200" dirty="0" smtClean="0"/>
              <a:t>p"); 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 smtClean="0"/>
              <a:t>p.onmouseover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= </a:t>
            </a:r>
            <a:r>
              <a:rPr lang="en-US" altLang="ko-KR" sz="1200" b="1" dirty="0"/>
              <a:t>function () { </a:t>
            </a:r>
            <a:r>
              <a:rPr lang="en-US" altLang="ko-KR" sz="1200" dirty="0"/>
              <a:t>// </a:t>
            </a:r>
            <a:r>
              <a:rPr lang="ko-KR" altLang="en-US" sz="1200" dirty="0"/>
              <a:t>익명 </a:t>
            </a:r>
            <a:r>
              <a:rPr lang="ko-KR" altLang="en-US" sz="1200" dirty="0" smtClean="0"/>
              <a:t>함수</a:t>
            </a:r>
            <a:endParaRPr lang="en-US" altLang="ko-KR" sz="1200" dirty="0" smtClean="0"/>
          </a:p>
          <a:p>
            <a:pPr defTabSz="180000"/>
            <a:r>
              <a:rPr lang="en-US" altLang="ko-KR" sz="1200" b="1" dirty="0" smtClean="0"/>
              <a:t>		</a:t>
            </a:r>
            <a:r>
              <a:rPr lang="en-US" altLang="ko-KR" sz="1200" b="1" dirty="0" err="1" smtClean="0"/>
              <a:t>this.style.backgroundColor</a:t>
            </a:r>
            <a:r>
              <a:rPr lang="en-US" altLang="ko-KR" sz="1200" b="1" dirty="0" smtClean="0"/>
              <a:t> = "orchid";</a:t>
            </a:r>
          </a:p>
          <a:p>
            <a:pPr defTabSz="180000"/>
            <a:r>
              <a:rPr lang="en-US" altLang="ko-KR" sz="1200" b="1" dirty="0" smtClean="0"/>
              <a:t>	};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 smtClean="0"/>
              <a:t>p.addEventListener</a:t>
            </a:r>
            <a:r>
              <a:rPr lang="en-US" altLang="ko-KR" sz="1200" dirty="0"/>
              <a:t>("</a:t>
            </a:r>
            <a:r>
              <a:rPr lang="en-US" altLang="ko-KR" sz="1200" dirty="0" err="1"/>
              <a:t>mouseout</a:t>
            </a:r>
            <a:r>
              <a:rPr lang="en-US" altLang="ko-KR" sz="1200" dirty="0"/>
              <a:t>", </a:t>
            </a:r>
          </a:p>
          <a:p>
            <a:pPr defTabSz="180000"/>
            <a:r>
              <a:rPr lang="en-US" altLang="ko-KR" sz="1200" b="1" dirty="0" smtClean="0"/>
              <a:t>		function </a:t>
            </a:r>
            <a:r>
              <a:rPr lang="en-US" altLang="ko-KR" sz="1200" b="1" dirty="0"/>
              <a:t>() { </a:t>
            </a:r>
            <a:r>
              <a:rPr lang="en-US" altLang="ko-KR" sz="1200" b="1" dirty="0" err="1"/>
              <a:t>this.style.backgroundColor</a:t>
            </a:r>
            <a:r>
              <a:rPr lang="en-US" altLang="ko-KR" sz="1200" b="1" dirty="0"/>
              <a:t>="white"; } </a:t>
            </a:r>
            <a:r>
              <a:rPr lang="en-US" altLang="ko-KR" sz="1200" dirty="0"/>
              <a:t>// </a:t>
            </a:r>
            <a:r>
              <a:rPr lang="ko-KR" altLang="en-US" sz="1200" dirty="0"/>
              <a:t>익명 함수</a:t>
            </a:r>
          </a:p>
          <a:p>
            <a:pPr defTabSz="180000"/>
            <a:r>
              <a:rPr lang="en-US" altLang="ko-KR" sz="1200" dirty="0" smtClean="0"/>
              <a:t>	);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dirty="0"/>
              <a:t>&lt;/script&gt;</a:t>
            </a:r>
          </a:p>
          <a:p>
            <a:pPr defTabSz="180000"/>
            <a:r>
              <a:rPr lang="en-US" altLang="ko-KR" sz="1200" dirty="0"/>
              <a:t>&lt;/head&gt;</a:t>
            </a:r>
          </a:p>
          <a:p>
            <a:pPr defTabSz="180000"/>
            <a:r>
              <a:rPr lang="en-US" altLang="ko-KR" sz="1200" dirty="0"/>
              <a:t>&lt;body </a:t>
            </a:r>
            <a:r>
              <a:rPr lang="en-US" altLang="ko-KR" sz="1200" dirty="0" err="1"/>
              <a:t>onload</a:t>
            </a:r>
            <a:r>
              <a:rPr lang="en-US" altLang="ko-KR" sz="1200" dirty="0"/>
              <a:t>="</a:t>
            </a:r>
            <a:r>
              <a:rPr lang="en-US" altLang="ko-KR" sz="1200" dirty="0" err="1"/>
              <a:t>init</a:t>
            </a:r>
            <a:r>
              <a:rPr lang="en-US" altLang="ko-KR" sz="1200" dirty="0"/>
              <a:t>()"&gt;</a:t>
            </a:r>
          </a:p>
          <a:p>
            <a:pPr defTabSz="180000"/>
            <a:r>
              <a:rPr lang="en-US" altLang="ko-KR" sz="1200" dirty="0"/>
              <a:t>&lt;h3&gt;</a:t>
            </a:r>
            <a:r>
              <a:rPr lang="ko-KR" altLang="en-US" sz="1200" dirty="0"/>
              <a:t>익명 함수로 </a:t>
            </a:r>
            <a:r>
              <a:rPr lang="ko-KR" altLang="en-US" sz="1200" dirty="0" smtClean="0"/>
              <a:t>이벤트 </a:t>
            </a:r>
            <a:r>
              <a:rPr lang="ko-KR" altLang="en-US" sz="1200" dirty="0" err="1" smtClean="0"/>
              <a:t>리스너</a:t>
            </a:r>
            <a:r>
              <a:rPr lang="ko-KR" altLang="en-US" sz="1200" dirty="0" smtClean="0"/>
              <a:t> </a:t>
            </a:r>
            <a:r>
              <a:rPr lang="ko-KR" altLang="en-US" sz="1200" dirty="0"/>
              <a:t>작성</a:t>
            </a:r>
            <a:r>
              <a:rPr lang="en-US" altLang="ko-KR" sz="1200" dirty="0"/>
              <a:t>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&lt;p</a:t>
            </a:r>
            <a:r>
              <a:rPr lang="en-US" altLang="ko-KR" sz="1200" b="1" dirty="0"/>
              <a:t> id="</a:t>
            </a:r>
            <a:r>
              <a:rPr lang="en-US" altLang="ko-KR" sz="1200" b="1" dirty="0" smtClean="0"/>
              <a:t>p"</a:t>
            </a:r>
            <a:r>
              <a:rPr lang="en-US" altLang="ko-KR" sz="1200" dirty="0" smtClean="0"/>
              <a:t>&gt;</a:t>
            </a:r>
            <a:r>
              <a:rPr lang="ko-KR" altLang="en-US" sz="1200" dirty="0"/>
              <a:t>마우스 올리면 </a:t>
            </a:r>
            <a:r>
              <a:rPr lang="en-US" altLang="ko-KR" sz="1200" dirty="0"/>
              <a:t>orchid </a:t>
            </a:r>
            <a:r>
              <a:rPr lang="ko-KR" altLang="en-US" sz="1200" dirty="0"/>
              <a:t>색으로 변경</a:t>
            </a:r>
            <a:r>
              <a:rPr lang="en-US" altLang="ko-KR" sz="1200" dirty="0"/>
              <a:t>&lt;/p&gt;</a:t>
            </a:r>
          </a:p>
          <a:p>
            <a:pPr defTabSz="180000"/>
            <a:r>
              <a:rPr lang="en-US" altLang="ko-KR" sz="1200" dirty="0"/>
              <a:t>&lt;/body</a:t>
            </a:r>
            <a:r>
              <a:rPr lang="en-US" altLang="ko-KR" sz="1200" dirty="0" smtClean="0"/>
              <a:t>&gt;</a:t>
            </a:r>
          </a:p>
          <a:p>
            <a:pPr defTabSz="180000"/>
            <a:r>
              <a:rPr lang="en-US" altLang="ko-KR" sz="1200" dirty="0" smtClean="0"/>
              <a:t>&lt;/</a:t>
            </a:r>
            <a:r>
              <a:rPr lang="en-US" altLang="ko-KR" sz="1200" dirty="0"/>
              <a:t>html&gt;</a:t>
            </a:r>
            <a:endParaRPr lang="ko-KR" altLang="en-US" sz="12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6136" y="1700808"/>
            <a:ext cx="2750840" cy="194139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1497" y="3789040"/>
            <a:ext cx="2750840" cy="194139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708911" y="5629500"/>
            <a:ext cx="1528052" cy="442674"/>
          </a:xfrm>
          <a:prstGeom prst="wedgeRoundRectCallout">
            <a:avLst>
              <a:gd name="adj1" fmla="val 74401"/>
              <a:gd name="adj2" fmla="val -6721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이곳에 마우스를 올리면 배경색 변함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614536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이벤트 </a:t>
            </a:r>
            <a:r>
              <a:rPr lang="ko-KR" altLang="en-US" dirty="0" err="1"/>
              <a:t>리스너</a:t>
            </a:r>
            <a:r>
              <a:rPr lang="ko-KR" altLang="en-US" dirty="0"/>
              <a:t> 작성 방법 </a:t>
            </a:r>
            <a:r>
              <a:rPr lang="en-US" altLang="ko-KR" dirty="0" smtClean="0"/>
              <a:t>4 </a:t>
            </a:r>
            <a:r>
              <a:rPr lang="ko-KR" altLang="en-US" dirty="0" smtClean="0"/>
              <a:t>가지 비교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2483272" y="2365891"/>
            <a:ext cx="5328592" cy="67133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200" dirty="0"/>
              <a:t>&lt;</a:t>
            </a:r>
            <a:r>
              <a:rPr lang="en-US" altLang="ko-KR" sz="1200" dirty="0" smtClean="0"/>
              <a:t>p id=</a:t>
            </a:r>
            <a:r>
              <a:rPr lang="en-US" altLang="ko-KR" sz="1200" dirty="0"/>
              <a:t>"</a:t>
            </a:r>
            <a:r>
              <a:rPr lang="en-US" altLang="ko-KR" sz="1200" dirty="0" smtClean="0"/>
              <a:t>p" </a:t>
            </a:r>
            <a:r>
              <a:rPr lang="en-US" altLang="ko-KR" sz="1200" dirty="0" err="1" smtClean="0"/>
              <a:t>onmouseover</a:t>
            </a:r>
            <a:r>
              <a:rPr lang="en-US" altLang="ko-KR" sz="1200" dirty="0"/>
              <a:t>="</a:t>
            </a:r>
            <a:r>
              <a:rPr lang="en-US" altLang="ko-KR" sz="1200" dirty="0" err="1"/>
              <a:t>this.style.backgroundColor</a:t>
            </a:r>
            <a:r>
              <a:rPr lang="en-US" altLang="ko-KR" sz="1200" dirty="0"/>
              <a:t>='orchid'"</a:t>
            </a:r>
          </a:p>
          <a:p>
            <a:pPr defTabSz="180000" fontAlgn="base" latinLnBrk="0"/>
            <a:r>
              <a:rPr lang="en-US" altLang="ko-KR" sz="1200" dirty="0"/>
              <a:t>	</a:t>
            </a:r>
            <a:r>
              <a:rPr lang="ko-KR" altLang="en-US" sz="1200" dirty="0"/>
              <a:t>마우스 올리면 </a:t>
            </a:r>
            <a:r>
              <a:rPr lang="en-US" altLang="ko-KR" sz="1200" dirty="0"/>
              <a:t>orchid </a:t>
            </a:r>
            <a:r>
              <a:rPr lang="ko-KR" altLang="en-US" sz="1200" dirty="0"/>
              <a:t>색으로 </a:t>
            </a:r>
            <a:r>
              <a:rPr lang="ko-KR" altLang="en-US" sz="1200" dirty="0" smtClean="0"/>
              <a:t>변경</a:t>
            </a:r>
            <a:endParaRPr lang="en-US" altLang="ko-KR" sz="1200" dirty="0" smtClean="0"/>
          </a:p>
          <a:p>
            <a:pPr defTabSz="180000" fontAlgn="base" latinLnBrk="0"/>
            <a:r>
              <a:rPr lang="en-US" altLang="ko-KR" sz="1200" dirty="0" smtClean="0"/>
              <a:t>&lt;/</a:t>
            </a:r>
            <a:r>
              <a:rPr lang="en-US" altLang="ko-KR" sz="1200" dirty="0"/>
              <a:t>p&gt;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2483272" y="3374004"/>
            <a:ext cx="5328592" cy="8640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noAutofit/>
          </a:bodyPr>
          <a:lstStyle/>
          <a:p>
            <a:pPr defTabSz="180000"/>
            <a:r>
              <a:rPr lang="en-US" altLang="ko-KR" sz="1200" dirty="0"/>
              <a:t>function over() {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 smtClean="0"/>
              <a:t>p.style.backgroundColor</a:t>
            </a:r>
            <a:r>
              <a:rPr lang="en-US" altLang="ko-KR" sz="1200" dirty="0"/>
              <a:t>="orchid";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dirty="0" err="1" smtClean="0"/>
              <a:t>p.onmouseover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= over</a:t>
            </a:r>
            <a:r>
              <a:rPr lang="en-US" altLang="ko-KR" sz="1200" dirty="0" smtClean="0"/>
              <a:t>;</a:t>
            </a:r>
          </a:p>
          <a:p>
            <a:pPr defTabSz="180000"/>
            <a:endParaRPr lang="en-US" altLang="ko-KR" sz="1200" dirty="0"/>
          </a:p>
        </p:txBody>
      </p:sp>
      <p:sp>
        <p:nvSpPr>
          <p:cNvPr id="6" name="직사각형 5"/>
          <p:cNvSpPr/>
          <p:nvPr/>
        </p:nvSpPr>
        <p:spPr>
          <a:xfrm>
            <a:off x="2483768" y="4509120"/>
            <a:ext cx="5328096" cy="4320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noAutofit/>
          </a:bodyPr>
          <a:lstStyle/>
          <a:p>
            <a:pPr defTabSz="180000"/>
            <a:r>
              <a:rPr lang="en-US" altLang="ko-KR" sz="1200" dirty="0" err="1" smtClean="0"/>
              <a:t>p.addEventListener</a:t>
            </a:r>
            <a:r>
              <a:rPr lang="en-US" altLang="ko-KR" sz="1200" dirty="0"/>
              <a:t>("</a:t>
            </a:r>
            <a:r>
              <a:rPr lang="en-US" altLang="ko-KR" sz="1200" dirty="0" err="1"/>
              <a:t>mouseover</a:t>
            </a:r>
            <a:r>
              <a:rPr lang="en-US" altLang="ko-KR" sz="1200" dirty="0"/>
              <a:t>", over); </a:t>
            </a:r>
            <a:endParaRPr lang="ko-KR" altLang="en-US" sz="1200" dirty="0"/>
          </a:p>
        </p:txBody>
      </p:sp>
      <p:sp>
        <p:nvSpPr>
          <p:cNvPr id="7" name="직사각형 6"/>
          <p:cNvSpPr/>
          <p:nvPr/>
        </p:nvSpPr>
        <p:spPr>
          <a:xfrm>
            <a:off x="2483768" y="5229200"/>
            <a:ext cx="5328096" cy="28503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 err="1" smtClean="0"/>
              <a:t>p.onmouseover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= </a:t>
            </a:r>
            <a:r>
              <a:rPr lang="en-US" altLang="ko-KR" sz="1200" dirty="0" smtClean="0"/>
              <a:t>function </a:t>
            </a:r>
            <a:r>
              <a:rPr lang="en-US" altLang="ko-KR" sz="1200" dirty="0"/>
              <a:t>() </a:t>
            </a:r>
            <a:r>
              <a:rPr lang="en-US" altLang="ko-KR" sz="1200" dirty="0" smtClean="0"/>
              <a:t>{ </a:t>
            </a:r>
            <a:r>
              <a:rPr lang="en-US" altLang="ko-KR" sz="1200" dirty="0" err="1" smtClean="0"/>
              <a:t>this.style.backgroundColor</a:t>
            </a:r>
            <a:r>
              <a:rPr lang="en-US" altLang="ko-KR" sz="1200" dirty="0"/>
              <a:t>="orchid"; </a:t>
            </a:r>
            <a:r>
              <a:rPr lang="en-US" altLang="ko-KR" sz="1200" dirty="0" smtClean="0"/>
              <a:t>};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55080" y="2365891"/>
            <a:ext cx="11881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(1) HTML </a:t>
            </a:r>
            <a:r>
              <a:rPr lang="ko-KR" altLang="en-US" sz="1200" dirty="0" smtClean="0"/>
              <a:t>태그</a:t>
            </a:r>
            <a:endParaRPr lang="ko-KR" altLang="en-US" sz="1200" dirty="0"/>
          </a:p>
        </p:txBody>
      </p:sp>
      <p:sp>
        <p:nvSpPr>
          <p:cNvPr id="13" name="TextBox 12"/>
          <p:cNvSpPr txBox="1"/>
          <p:nvPr/>
        </p:nvSpPr>
        <p:spPr>
          <a:xfrm>
            <a:off x="755080" y="3301995"/>
            <a:ext cx="13949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(2) </a:t>
            </a:r>
            <a:r>
              <a:rPr lang="ko-KR" altLang="en-US" sz="1200" dirty="0" smtClean="0"/>
              <a:t>이벤트 </a:t>
            </a:r>
            <a:r>
              <a:rPr lang="ko-KR" altLang="en-US" sz="1200" dirty="0" err="1" smtClean="0"/>
              <a:t>리스너</a:t>
            </a:r>
            <a:endParaRPr lang="en-US" altLang="ko-KR" sz="1200" dirty="0" smtClean="0"/>
          </a:p>
          <a:p>
            <a:r>
              <a:rPr lang="ko-KR" altLang="en-US" sz="1200" dirty="0" smtClean="0"/>
              <a:t>    </a:t>
            </a:r>
            <a:r>
              <a:rPr lang="ko-KR" altLang="en-US" sz="1200" dirty="0" err="1" smtClean="0"/>
              <a:t>프로퍼티</a:t>
            </a:r>
            <a:endParaRPr lang="ko-KR" altLang="en-US" sz="1200" dirty="0"/>
          </a:p>
        </p:txBody>
      </p:sp>
      <p:sp>
        <p:nvSpPr>
          <p:cNvPr id="14" name="TextBox 13"/>
          <p:cNvSpPr txBox="1"/>
          <p:nvPr/>
        </p:nvSpPr>
        <p:spPr>
          <a:xfrm>
            <a:off x="755080" y="4437112"/>
            <a:ext cx="16940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(3) </a:t>
            </a:r>
            <a:r>
              <a:rPr lang="en-US" altLang="ko-KR" sz="1200" dirty="0" err="1" smtClean="0"/>
              <a:t>addEventListener</a:t>
            </a:r>
            <a:r>
              <a:rPr lang="en-US" altLang="ko-KR" sz="1200" dirty="0" smtClean="0"/>
              <a:t>()</a:t>
            </a:r>
          </a:p>
          <a:p>
            <a:r>
              <a:rPr lang="ko-KR" altLang="en-US" sz="1200" dirty="0" smtClean="0"/>
              <a:t>    </a:t>
            </a:r>
            <a:r>
              <a:rPr lang="ko-KR" altLang="en-US" sz="1200" dirty="0" err="1" smtClean="0"/>
              <a:t>메소드</a:t>
            </a:r>
            <a:r>
              <a:rPr lang="ko-KR" altLang="en-US" sz="1200" dirty="0" smtClean="0"/>
              <a:t> 이용</a:t>
            </a:r>
            <a:endParaRPr lang="ko-KR" altLang="en-US" sz="1200" dirty="0"/>
          </a:p>
        </p:txBody>
      </p:sp>
      <p:sp>
        <p:nvSpPr>
          <p:cNvPr id="15" name="TextBox 14"/>
          <p:cNvSpPr txBox="1"/>
          <p:nvPr/>
        </p:nvSpPr>
        <p:spPr>
          <a:xfrm>
            <a:off x="755080" y="5157192"/>
            <a:ext cx="14494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(4) </a:t>
            </a:r>
            <a:r>
              <a:rPr lang="ko-KR" altLang="en-US" sz="1200" dirty="0" smtClean="0"/>
              <a:t>익명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함수 이용</a:t>
            </a:r>
            <a:endParaRPr lang="ko-KR" altLang="en-US" sz="1200" dirty="0"/>
          </a:p>
        </p:txBody>
      </p:sp>
      <p:sp>
        <p:nvSpPr>
          <p:cNvPr id="16" name="직사각형 15"/>
          <p:cNvSpPr/>
          <p:nvPr/>
        </p:nvSpPr>
        <p:spPr>
          <a:xfrm>
            <a:off x="2483768" y="5805264"/>
            <a:ext cx="5328096" cy="66508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 err="1" smtClean="0"/>
              <a:t>p.addEventListener</a:t>
            </a:r>
            <a:r>
              <a:rPr lang="en-US" altLang="ko-KR" sz="1200" dirty="0"/>
              <a:t>("</a:t>
            </a:r>
            <a:r>
              <a:rPr lang="en-US" altLang="ko-KR" sz="1200" dirty="0" err="1"/>
              <a:t>mouseover</a:t>
            </a:r>
            <a:r>
              <a:rPr lang="en-US" altLang="ko-KR" sz="1200" dirty="0"/>
              <a:t>", </a:t>
            </a:r>
            <a:endParaRPr lang="en-US" altLang="ko-KR" sz="1200" dirty="0" smtClean="0"/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smtClean="0"/>
              <a:t>function </a:t>
            </a:r>
            <a:r>
              <a:rPr lang="en-US" altLang="ko-KR" sz="1200" dirty="0"/>
              <a:t>() { </a:t>
            </a:r>
            <a:r>
              <a:rPr lang="en-US" altLang="ko-KR" sz="1200" dirty="0" err="1"/>
              <a:t>this.style.backgroundColor</a:t>
            </a:r>
            <a:r>
              <a:rPr lang="en-US" altLang="ko-KR" sz="1200" dirty="0"/>
              <a:t>="orchid"; </a:t>
            </a:r>
            <a:r>
              <a:rPr lang="en-US" altLang="ko-KR" sz="1200" dirty="0" smtClean="0"/>
              <a:t>} </a:t>
            </a:r>
          </a:p>
          <a:p>
            <a:pPr defTabSz="180000"/>
            <a:r>
              <a:rPr lang="en-US" altLang="ko-KR" sz="1200" dirty="0" smtClean="0"/>
              <a:t>);</a:t>
            </a:r>
            <a:endParaRPr lang="ko-KR" altLang="en-US" sz="1200" dirty="0"/>
          </a:p>
        </p:txBody>
      </p:sp>
      <p:sp>
        <p:nvSpPr>
          <p:cNvPr id="17" name="TextBox 16"/>
          <p:cNvSpPr txBox="1"/>
          <p:nvPr/>
        </p:nvSpPr>
        <p:spPr>
          <a:xfrm>
            <a:off x="755080" y="5805264"/>
            <a:ext cx="14494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(5) </a:t>
            </a:r>
            <a:r>
              <a:rPr lang="ko-KR" altLang="en-US" sz="1200" dirty="0" smtClean="0"/>
              <a:t>익명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함수 이용</a:t>
            </a:r>
            <a:endParaRPr lang="ko-KR" altLang="en-US" sz="1200" dirty="0"/>
          </a:p>
        </p:txBody>
      </p:sp>
      <p:sp>
        <p:nvSpPr>
          <p:cNvPr id="8" name="직사각형 7"/>
          <p:cNvSpPr/>
          <p:nvPr/>
        </p:nvSpPr>
        <p:spPr>
          <a:xfrm>
            <a:off x="2449133" y="1388142"/>
            <a:ext cx="5362731" cy="73866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function over() {</a:t>
            </a: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400" kern="0" dirty="0" err="1" smtClean="0">
                <a:solidFill>
                  <a:srgbClr val="000000"/>
                </a:solidFill>
                <a:latin typeface="+mj-ea"/>
                <a:ea typeface="+mj-ea"/>
              </a:rPr>
              <a:t>p.style.backgroundColor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="orchid";</a:t>
            </a: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701327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이벤트 객체</a:t>
            </a:r>
            <a:endParaRPr lang="ko-KR" altLang="en-US" dirty="0"/>
          </a:p>
        </p:txBody>
      </p:sp>
      <p:sp>
        <p:nvSpPr>
          <p:cNvPr id="12" name="내용 개체 틀 11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이벤트 객체</a:t>
            </a:r>
            <a:r>
              <a:rPr lang="en-US" altLang="ko-KR" dirty="0"/>
              <a:t>(event object)</a:t>
            </a:r>
          </a:p>
          <a:p>
            <a:pPr lvl="1"/>
            <a:r>
              <a:rPr lang="ko-KR" altLang="en-US" dirty="0"/>
              <a:t>발생한 이벤트에 관련된 다양한 정보를 </a:t>
            </a:r>
            <a:r>
              <a:rPr lang="ko-KR" altLang="en-US" dirty="0" smtClean="0"/>
              <a:t>담은 객체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예</a:t>
            </a:r>
            <a:r>
              <a:rPr lang="en-US" altLang="ko-KR" dirty="0" smtClean="0"/>
              <a:t>) </a:t>
            </a:r>
            <a:r>
              <a:rPr lang="en-US" altLang="ko-KR" dirty="0" err="1"/>
              <a:t>mousedown</a:t>
            </a:r>
            <a:r>
              <a:rPr lang="en-US" altLang="ko-KR" dirty="0"/>
              <a:t> </a:t>
            </a:r>
            <a:r>
              <a:rPr lang="ko-KR" altLang="en-US" dirty="0"/>
              <a:t>이벤트의 </a:t>
            </a:r>
            <a:r>
              <a:rPr lang="ko-KR" altLang="en-US" dirty="0" smtClean="0"/>
              <a:t>경우</a:t>
            </a:r>
            <a:r>
              <a:rPr lang="en-US" altLang="ko-KR" dirty="0" smtClean="0"/>
              <a:t>, </a:t>
            </a:r>
            <a:r>
              <a:rPr lang="ko-KR" altLang="en-US" dirty="0"/>
              <a:t>마우스 좌표와 버튼 번호 등</a:t>
            </a:r>
          </a:p>
          <a:p>
            <a:pPr marL="365760" lvl="1" indent="0">
              <a:buNone/>
            </a:pPr>
            <a:r>
              <a:rPr lang="en-US" altLang="ko-KR" dirty="0" smtClean="0"/>
              <a:t>        </a:t>
            </a:r>
            <a:r>
              <a:rPr lang="en-US" altLang="ko-KR" dirty="0" err="1" smtClean="0"/>
              <a:t>keydown</a:t>
            </a:r>
            <a:r>
              <a:rPr lang="en-US" altLang="ko-KR" dirty="0" smtClean="0"/>
              <a:t> </a:t>
            </a:r>
            <a:r>
              <a:rPr lang="ko-KR" altLang="en-US" dirty="0"/>
              <a:t>이벤트의 </a:t>
            </a:r>
            <a:r>
              <a:rPr lang="ko-KR" altLang="en-US" dirty="0" smtClean="0"/>
              <a:t>경우</a:t>
            </a:r>
            <a:r>
              <a:rPr lang="en-US" altLang="ko-KR" dirty="0" smtClean="0"/>
              <a:t>, </a:t>
            </a:r>
            <a:r>
              <a:rPr lang="ko-KR" altLang="en-US" dirty="0" smtClean="0"/>
              <a:t>키 </a:t>
            </a:r>
            <a:r>
              <a:rPr lang="en-US" altLang="ko-KR" dirty="0" err="1" smtClean="0"/>
              <a:t>코드</a:t>
            </a:r>
            <a:r>
              <a:rPr lang="en-US" altLang="ko-KR" dirty="0" smtClean="0"/>
              <a:t> 값 </a:t>
            </a:r>
            <a:r>
              <a:rPr lang="ko-KR" altLang="en-US" dirty="0" smtClean="0"/>
              <a:t>등</a:t>
            </a:r>
            <a:endParaRPr lang="en-US" altLang="ko-KR" dirty="0" smtClean="0"/>
          </a:p>
          <a:p>
            <a:pPr lvl="1" fontAlgn="base"/>
            <a:r>
              <a:rPr lang="ko-KR" altLang="en-US" dirty="0"/>
              <a:t>이벤트가 처리되고 나면 이벤트 </a:t>
            </a:r>
            <a:r>
              <a:rPr lang="ko-KR" altLang="en-US" dirty="0" smtClean="0"/>
              <a:t>객체 </a:t>
            </a:r>
            <a:r>
              <a:rPr lang="ko-KR" altLang="en-US" dirty="0"/>
              <a:t>소멸</a:t>
            </a:r>
          </a:p>
          <a:p>
            <a:pPr marL="365760" lvl="1" indent="0">
              <a:buNone/>
            </a:pPr>
            <a:endParaRPr lang="ko-KR" altLang="en-US" dirty="0"/>
          </a:p>
          <a:p>
            <a:pPr lvl="1"/>
            <a:endParaRPr lang="ko-KR" altLang="en-US" dirty="0"/>
          </a:p>
          <a:p>
            <a:pPr lvl="1"/>
            <a:endParaRPr lang="ko-KR" altLang="en-US" dirty="0"/>
          </a:p>
          <a:p>
            <a:pPr lvl="1"/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14</a:t>
            </a:fld>
            <a:endParaRPr lang="ko-KR" altLang="en-US"/>
          </a:p>
        </p:txBody>
      </p:sp>
      <p:grpSp>
        <p:nvGrpSpPr>
          <p:cNvPr id="15" name="그룹 14"/>
          <p:cNvGrpSpPr/>
          <p:nvPr/>
        </p:nvGrpSpPr>
        <p:grpSpPr>
          <a:xfrm>
            <a:off x="1816935" y="3721241"/>
            <a:ext cx="5392273" cy="2828616"/>
            <a:chOff x="1816935" y="3721241"/>
            <a:chExt cx="5392273" cy="2828616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16935" y="3721241"/>
              <a:ext cx="2744872" cy="2000979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43750" y="5342364"/>
              <a:ext cx="212697" cy="307851"/>
            </a:xfrm>
            <a:prstGeom prst="rect">
              <a:avLst/>
            </a:prstGeom>
            <a:solidFill>
              <a:srgbClr val="FF0000"/>
            </a:solidFill>
          </p:spPr>
        </p:pic>
        <p:grpSp>
          <p:nvGrpSpPr>
            <p:cNvPr id="8" name="그룹 7"/>
            <p:cNvGrpSpPr/>
            <p:nvPr/>
          </p:nvGrpSpPr>
          <p:grpSpPr>
            <a:xfrm>
              <a:off x="4121191" y="5615096"/>
              <a:ext cx="720080" cy="934761"/>
              <a:chOff x="3200521" y="4630057"/>
              <a:chExt cx="720080" cy="934761"/>
            </a:xfrm>
          </p:grpSpPr>
          <p:sp>
            <p:nvSpPr>
              <p:cNvPr id="5" name="TextBox 4"/>
              <p:cNvSpPr txBox="1"/>
              <p:nvPr/>
            </p:nvSpPr>
            <p:spPr>
              <a:xfrm>
                <a:off x="3200521" y="4795377"/>
                <a:ext cx="720080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4400" dirty="0" smtClean="0">
                    <a:sym typeface="Wingdings" panose="05000000000000000000" pitchFamily="2" charset="2"/>
                  </a:rPr>
                  <a:t></a:t>
                </a:r>
                <a:endParaRPr lang="ko-KR" altLang="en-US" sz="4400" dirty="0"/>
              </a:p>
            </p:txBody>
          </p:sp>
          <p:sp>
            <p:nvSpPr>
              <p:cNvPr id="7" name="자유형 6"/>
              <p:cNvSpPr/>
              <p:nvPr/>
            </p:nvSpPr>
            <p:spPr>
              <a:xfrm>
                <a:off x="3229429" y="4630057"/>
                <a:ext cx="90714" cy="486229"/>
              </a:xfrm>
              <a:custGeom>
                <a:avLst/>
                <a:gdLst>
                  <a:gd name="connsiteX0" fmla="*/ 90714 w 90714"/>
                  <a:gd name="connsiteY0" fmla="*/ 486229 h 486229"/>
                  <a:gd name="connsiteX1" fmla="*/ 29028 w 90714"/>
                  <a:gd name="connsiteY1" fmla="*/ 254000 h 486229"/>
                  <a:gd name="connsiteX2" fmla="*/ 0 w 90714"/>
                  <a:gd name="connsiteY2" fmla="*/ 0 h 4862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0714" h="486229">
                    <a:moveTo>
                      <a:pt x="90714" y="486229"/>
                    </a:moveTo>
                    <a:cubicBezTo>
                      <a:pt x="67430" y="410633"/>
                      <a:pt x="44147" y="335038"/>
                      <a:pt x="29028" y="254000"/>
                    </a:cubicBezTo>
                    <a:cubicBezTo>
                      <a:pt x="13909" y="172962"/>
                      <a:pt x="6048" y="42333"/>
                      <a:pt x="0" y="0"/>
                    </a:cubicBezTo>
                  </a:path>
                </a:pathLst>
              </a:cu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9" name="모서리가 둥근 직사각형 8"/>
            <p:cNvSpPr/>
            <p:nvPr/>
          </p:nvSpPr>
          <p:spPr>
            <a:xfrm>
              <a:off x="5633359" y="3815692"/>
              <a:ext cx="1575849" cy="648072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>
                  <a:solidFill>
                    <a:schemeClr val="tx1"/>
                  </a:solidFill>
                </a:rPr>
                <a:t>이벤트 </a:t>
              </a:r>
              <a:r>
                <a:rPr lang="ko-KR" altLang="en-US" sz="1200" dirty="0" err="1" smtClean="0">
                  <a:solidFill>
                    <a:schemeClr val="tx1"/>
                  </a:solidFill>
                </a:rPr>
                <a:t>리스너</a:t>
              </a:r>
              <a:endParaRPr lang="en-US" altLang="ko-KR" sz="12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200" dirty="0" smtClean="0">
                  <a:solidFill>
                    <a:schemeClr val="tx1"/>
                  </a:solidFill>
                </a:rPr>
                <a:t>자바스크립트 코드 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0" name="포인트가 6개인 별 9"/>
            <p:cNvSpPr/>
            <p:nvPr/>
          </p:nvSpPr>
          <p:spPr>
            <a:xfrm>
              <a:off x="3207213" y="4771751"/>
              <a:ext cx="1271095" cy="720080"/>
            </a:xfrm>
            <a:prstGeom prst="star6">
              <a:avLst>
                <a:gd name="adj" fmla="val 38442"/>
                <a:gd name="hf" fmla="val 115470"/>
              </a:avLst>
            </a:prstGeom>
            <a:solidFill>
              <a:srgbClr val="FFFF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 err="1" smtClean="0">
                  <a:solidFill>
                    <a:schemeClr val="tx1"/>
                  </a:solidFill>
                </a:rPr>
                <a:t>mousedown</a:t>
              </a:r>
              <a:endParaRPr lang="en-US" altLang="ko-KR" sz="11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100" dirty="0" smtClean="0">
                  <a:solidFill>
                    <a:schemeClr val="tx1"/>
                  </a:solidFill>
                </a:rPr>
                <a:t>이벤트발생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11" name="자유형 10"/>
            <p:cNvSpPr/>
            <p:nvPr/>
          </p:nvSpPr>
          <p:spPr>
            <a:xfrm>
              <a:off x="4409223" y="4488932"/>
              <a:ext cx="2007994" cy="682152"/>
            </a:xfrm>
            <a:custGeom>
              <a:avLst/>
              <a:gdLst>
                <a:gd name="connsiteX0" fmla="*/ 0 w 1651223"/>
                <a:gd name="connsiteY0" fmla="*/ 566058 h 578601"/>
                <a:gd name="connsiteX1" fmla="*/ 1378857 w 1651223"/>
                <a:gd name="connsiteY1" fmla="*/ 504372 h 578601"/>
                <a:gd name="connsiteX2" fmla="*/ 1651000 w 1651223"/>
                <a:gd name="connsiteY2" fmla="*/ 0 h 578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51223" h="578601">
                  <a:moveTo>
                    <a:pt x="0" y="566058"/>
                  </a:moveTo>
                  <a:cubicBezTo>
                    <a:pt x="551845" y="582386"/>
                    <a:pt x="1103690" y="598715"/>
                    <a:pt x="1378857" y="504372"/>
                  </a:cubicBezTo>
                  <a:cubicBezTo>
                    <a:pt x="1654024" y="410029"/>
                    <a:pt x="1652512" y="205014"/>
                    <a:pt x="1651000" y="0"/>
                  </a:cubicBezTo>
                </a:path>
              </a:pathLst>
            </a:custGeom>
            <a:noFill/>
            <a:ln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5314845" y="5186241"/>
              <a:ext cx="872062" cy="611180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 smtClean="0">
                  <a:solidFill>
                    <a:schemeClr val="tx1"/>
                  </a:solidFill>
                </a:rPr>
                <a:t>마우스 클릭 좌표</a:t>
              </a:r>
              <a:r>
                <a:rPr lang="en-US" altLang="ko-KR" sz="800" dirty="0" smtClean="0">
                  <a:solidFill>
                    <a:schemeClr val="tx1"/>
                  </a:solidFill>
                </a:rPr>
                <a:t>,</a:t>
              </a:r>
            </a:p>
            <a:p>
              <a:pPr algn="ctr"/>
              <a:r>
                <a:rPr lang="ko-KR" altLang="en-US" sz="800" dirty="0" smtClean="0">
                  <a:solidFill>
                    <a:schemeClr val="tx1"/>
                  </a:solidFill>
                </a:rPr>
                <a:t>버튼 번호</a:t>
              </a:r>
              <a:r>
                <a:rPr lang="en-US" altLang="ko-KR" sz="800" dirty="0" smtClean="0">
                  <a:solidFill>
                    <a:schemeClr val="tx1"/>
                  </a:solidFill>
                </a:rPr>
                <a:t>,</a:t>
              </a:r>
            </a:p>
            <a:p>
              <a:pPr algn="ctr"/>
              <a:r>
                <a:rPr lang="ko-KR" altLang="en-US" sz="800" dirty="0" err="1" smtClean="0">
                  <a:solidFill>
                    <a:schemeClr val="tx1"/>
                  </a:solidFill>
                </a:rPr>
                <a:t>휠이</a:t>
              </a:r>
              <a:r>
                <a:rPr lang="ko-KR" altLang="en-US" sz="800" dirty="0" smtClean="0">
                  <a:solidFill>
                    <a:schemeClr val="tx1"/>
                  </a:solidFill>
                </a:rPr>
                <a:t> 구른 값</a:t>
              </a:r>
              <a:endParaRPr lang="en-US" altLang="ko-KR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156176" y="5373216"/>
              <a:ext cx="100860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 smtClean="0"/>
                <a:t>이벤트 객체</a:t>
              </a:r>
              <a:endParaRPr lang="ko-KR" alt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693933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이벤트 객체 전달받기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sz="2000" dirty="0" smtClean="0"/>
              <a:t>이벤트 객체는 이벤트 </a:t>
            </a:r>
            <a:r>
              <a:rPr lang="ko-KR" altLang="en-US" sz="2000" dirty="0" err="1" smtClean="0"/>
              <a:t>리스너</a:t>
            </a:r>
            <a:r>
              <a:rPr lang="ko-KR" altLang="en-US" sz="2000" dirty="0" smtClean="0"/>
              <a:t> 함수의 첫 번째 매개변수에 전달</a:t>
            </a:r>
          </a:p>
          <a:p>
            <a:pPr marL="365760" lvl="1" indent="0">
              <a:buNone/>
            </a:pPr>
            <a:r>
              <a:rPr lang="en-US" altLang="ko-KR" sz="1800" dirty="0" smtClean="0"/>
              <a:t>1. </a:t>
            </a:r>
            <a:r>
              <a:rPr lang="ko-KR" altLang="en-US" sz="1800" dirty="0" smtClean="0"/>
              <a:t>이름을 가진 이벤트 </a:t>
            </a:r>
            <a:r>
              <a:rPr lang="ko-KR" altLang="en-US" sz="1800" dirty="0" err="1" smtClean="0"/>
              <a:t>리스너</a:t>
            </a:r>
            <a:endParaRPr lang="en-US" altLang="ko-KR" sz="1800" dirty="0" smtClean="0"/>
          </a:p>
          <a:p>
            <a:pPr lvl="1"/>
            <a:endParaRPr lang="en-US" altLang="ko-KR" sz="1800" dirty="0" smtClean="0"/>
          </a:p>
          <a:p>
            <a:pPr lvl="1"/>
            <a:endParaRPr lang="en-US" altLang="ko-KR" sz="1800" dirty="0" smtClean="0"/>
          </a:p>
          <a:p>
            <a:pPr lvl="1"/>
            <a:endParaRPr lang="en-US" altLang="ko-KR" sz="1800" dirty="0" smtClean="0"/>
          </a:p>
          <a:p>
            <a:pPr marL="365760" lvl="1" indent="0">
              <a:buNone/>
            </a:pPr>
            <a:r>
              <a:rPr lang="en-US" altLang="ko-KR" sz="1800" dirty="0" smtClean="0"/>
              <a:t>2. </a:t>
            </a:r>
            <a:r>
              <a:rPr lang="ko-KR" altLang="en-US" sz="1800" dirty="0" smtClean="0"/>
              <a:t>익명 함수의 경우</a:t>
            </a:r>
            <a:endParaRPr lang="en-US" altLang="ko-KR" sz="1800" dirty="0" smtClean="0"/>
          </a:p>
          <a:p>
            <a:pPr lvl="1"/>
            <a:endParaRPr lang="en-US" altLang="ko-KR" sz="1800" dirty="0" smtClean="0"/>
          </a:p>
          <a:p>
            <a:pPr lvl="1"/>
            <a:endParaRPr lang="en-US" altLang="ko-KR" sz="1800" dirty="0" smtClean="0"/>
          </a:p>
          <a:p>
            <a:pPr lvl="1"/>
            <a:endParaRPr lang="en-US" altLang="ko-KR" sz="1800" dirty="0" smtClean="0"/>
          </a:p>
          <a:p>
            <a:pPr marL="365760" lvl="1" indent="0">
              <a:buNone/>
            </a:pPr>
            <a:r>
              <a:rPr lang="en-US" altLang="ko-KR" sz="1800" dirty="0" smtClean="0"/>
              <a:t>3. HTML </a:t>
            </a:r>
            <a:r>
              <a:rPr lang="ko-KR" altLang="en-US" sz="1800" dirty="0" smtClean="0"/>
              <a:t>태그에 이벤트 </a:t>
            </a:r>
            <a:r>
              <a:rPr lang="ko-KR" altLang="en-US" sz="1800" dirty="0" err="1" smtClean="0"/>
              <a:t>리스너</a:t>
            </a:r>
            <a:r>
              <a:rPr lang="ko-KR" altLang="en-US" sz="1800" dirty="0" smtClean="0"/>
              <a:t> </a:t>
            </a:r>
            <a:r>
              <a:rPr lang="en-US" altLang="ko-KR" sz="1800" dirty="0" smtClean="0"/>
              <a:t>: </a:t>
            </a:r>
            <a:r>
              <a:rPr lang="en-US" altLang="ko-KR" sz="1600" b="1" dirty="0" smtClean="0"/>
              <a:t>event</a:t>
            </a:r>
            <a:r>
              <a:rPr lang="en-US" altLang="ko-KR" sz="1600" dirty="0" smtClean="0"/>
              <a:t> </a:t>
            </a:r>
            <a:r>
              <a:rPr lang="en-US" altLang="ko-KR" sz="1600" dirty="0" err="1" smtClean="0"/>
              <a:t>라는</a:t>
            </a:r>
            <a:r>
              <a:rPr lang="en-US" altLang="ko-KR" sz="1600" dirty="0" smtClean="0"/>
              <a:t> </a:t>
            </a:r>
            <a:r>
              <a:rPr lang="en-US" altLang="ko-KR" sz="1600" dirty="0" err="1" smtClean="0"/>
              <a:t>이름으로</a:t>
            </a:r>
            <a:r>
              <a:rPr lang="en-US" altLang="ko-KR" sz="1600" dirty="0" smtClean="0"/>
              <a:t> </a:t>
            </a:r>
            <a:r>
              <a:rPr lang="en-US" altLang="ko-KR" sz="1600" dirty="0" err="1" smtClean="0"/>
              <a:t>전달</a:t>
            </a:r>
            <a:endParaRPr lang="en-US" altLang="ko-KR" sz="1600" dirty="0" smtClean="0"/>
          </a:p>
          <a:p>
            <a:pPr lvl="2"/>
            <a:endParaRPr lang="ko-KR" altLang="en-US" dirty="0" smtClean="0"/>
          </a:p>
          <a:p>
            <a:pPr lvl="2"/>
            <a:endParaRPr lang="ko-KR" altLang="en-US" dirty="0" smtClean="0"/>
          </a:p>
          <a:p>
            <a:pPr lvl="2"/>
            <a:endParaRPr lang="ko-KR" altLang="en-US" dirty="0" smtClean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15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331640" y="2084269"/>
            <a:ext cx="6048672" cy="95410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5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function f(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e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) { //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매개변수 </a:t>
            </a:r>
            <a:r>
              <a:rPr lang="en-US" altLang="ko-KR" sz="1400" b="1" kern="0" dirty="0" smtClean="0">
                <a:solidFill>
                  <a:srgbClr val="000000"/>
                </a:solidFill>
                <a:latin typeface="+mj-ea"/>
                <a:ea typeface="+mj-ea"/>
              </a:rPr>
              <a:t>e</a:t>
            </a:r>
            <a:r>
              <a:rPr lang="ko-KR" altLang="en-US" sz="1400" b="1" kern="0" dirty="0">
                <a:solidFill>
                  <a:srgbClr val="000000"/>
                </a:solidFill>
                <a:latin typeface="+mj-ea"/>
                <a:ea typeface="+mj-ea"/>
              </a:rPr>
              <a:t>에</a:t>
            </a:r>
            <a:r>
              <a:rPr lang="ko-KR" altLang="en-US" sz="1400" b="1" kern="0" dirty="0" smtClean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ko-KR" altLang="en-US" sz="1400" b="1" kern="0" dirty="0">
                <a:solidFill>
                  <a:srgbClr val="000000"/>
                </a:solidFill>
                <a:latin typeface="+mj-ea"/>
                <a:ea typeface="+mj-ea"/>
              </a:rPr>
              <a:t>이벤트 </a:t>
            </a:r>
            <a:r>
              <a:rPr lang="ko-KR" altLang="en-US" sz="1400" b="1" kern="0" dirty="0" smtClean="0">
                <a:solidFill>
                  <a:srgbClr val="000000"/>
                </a:solidFill>
                <a:latin typeface="+mj-ea"/>
                <a:ea typeface="+mj-ea"/>
              </a:rPr>
              <a:t>객체 전달</a:t>
            </a:r>
            <a:r>
              <a:rPr lang="ko-KR" altLang="en-US" sz="1400" kern="0" dirty="0" smtClean="0">
                <a:solidFill>
                  <a:srgbClr val="000000"/>
                </a:solidFill>
                <a:latin typeface="+mj-ea"/>
                <a:ea typeface="+mj-ea"/>
              </a:rPr>
              <a:t>받음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fontAlgn="base" latinLnBrk="0"/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	...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} 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obj.onclick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= f; //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obj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객체의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onclick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ko-KR" altLang="en-US" sz="1400" kern="0" dirty="0" err="1">
                <a:solidFill>
                  <a:srgbClr val="000000"/>
                </a:solidFill>
                <a:latin typeface="+mj-ea"/>
                <a:ea typeface="+mj-ea"/>
              </a:rPr>
              <a:t>리스너로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 함수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f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등록</a:t>
            </a:r>
            <a:endParaRPr lang="ko-KR" altLang="en-US" sz="14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331640" y="3491716"/>
            <a:ext cx="6048672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5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obj.onclick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= function(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e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) { //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매개변수 </a:t>
            </a:r>
            <a:r>
              <a:rPr lang="en-US" altLang="ko-KR" sz="1400" b="1" kern="0" dirty="0" smtClean="0">
                <a:solidFill>
                  <a:srgbClr val="000000"/>
                </a:solidFill>
                <a:latin typeface="+mj-ea"/>
                <a:ea typeface="+mj-ea"/>
              </a:rPr>
              <a:t>e</a:t>
            </a:r>
            <a:r>
              <a:rPr lang="ko-KR" altLang="en-US" sz="1400" b="1" kern="0" dirty="0">
                <a:solidFill>
                  <a:srgbClr val="000000"/>
                </a:solidFill>
                <a:latin typeface="+mj-ea"/>
                <a:ea typeface="+mj-ea"/>
              </a:rPr>
              <a:t>에</a:t>
            </a:r>
            <a:r>
              <a:rPr lang="ko-KR" altLang="en-US" sz="1400" b="1" kern="0" dirty="0" smtClean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ko-KR" altLang="en-US" sz="1400" b="1" kern="0" dirty="0">
                <a:solidFill>
                  <a:srgbClr val="000000"/>
                </a:solidFill>
                <a:latin typeface="+mj-ea"/>
                <a:ea typeface="+mj-ea"/>
              </a:rPr>
              <a:t>이벤트 </a:t>
            </a:r>
            <a:r>
              <a:rPr lang="ko-KR" altLang="en-US" sz="1400" b="1" kern="0" dirty="0" smtClean="0">
                <a:solidFill>
                  <a:srgbClr val="000000"/>
                </a:solidFill>
                <a:latin typeface="+mj-ea"/>
                <a:ea typeface="+mj-ea"/>
              </a:rPr>
              <a:t>객체 전달</a:t>
            </a:r>
            <a:r>
              <a:rPr lang="ko-KR" altLang="en-US" sz="1400" kern="0" dirty="0" smtClean="0">
                <a:solidFill>
                  <a:srgbClr val="000000"/>
                </a:solidFill>
                <a:latin typeface="+mj-ea"/>
                <a:ea typeface="+mj-ea"/>
              </a:rPr>
              <a:t>받음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fontAlgn="base" latinLnBrk="0"/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	... 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} 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343698" y="4996333"/>
            <a:ext cx="6048672" cy="138499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5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function 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f(</a:t>
            </a:r>
            <a:r>
              <a:rPr lang="en-US" altLang="ko-KR" sz="1400" b="1" kern="0" dirty="0" smtClean="0">
                <a:solidFill>
                  <a:srgbClr val="000000"/>
                </a:solidFill>
                <a:latin typeface="+mj-ea"/>
                <a:ea typeface="+mj-ea"/>
              </a:rPr>
              <a:t>e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) {</a:t>
            </a:r>
          </a:p>
          <a:p>
            <a:pPr marL="1905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... 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}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fontAlgn="base" latinLnBrk="0"/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	...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&lt;button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onclick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=“f(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event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)”&gt;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버튼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&lt;/button&gt; </a:t>
            </a:r>
          </a:p>
          <a:p>
            <a:pPr marL="1905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&lt;div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onclick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=“alert(</a:t>
            </a:r>
            <a:r>
              <a:rPr lang="en-US" altLang="ko-KR" sz="1400" b="1" kern="0" dirty="0" err="1">
                <a:solidFill>
                  <a:srgbClr val="000000"/>
                </a:solidFill>
                <a:latin typeface="+mj-ea"/>
                <a:ea typeface="+mj-ea"/>
              </a:rPr>
              <a:t>event.type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)”&gt;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버튼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&lt;/div&gt; </a:t>
            </a:r>
          </a:p>
        </p:txBody>
      </p:sp>
      <p:sp>
        <p:nvSpPr>
          <p:cNvPr id="12" name="자유형 11"/>
          <p:cNvSpPr/>
          <p:nvPr/>
        </p:nvSpPr>
        <p:spPr>
          <a:xfrm>
            <a:off x="2487313" y="5225774"/>
            <a:ext cx="954685" cy="702365"/>
          </a:xfrm>
          <a:custGeom>
            <a:avLst/>
            <a:gdLst>
              <a:gd name="connsiteX0" fmla="*/ 953835 w 954685"/>
              <a:gd name="connsiteY0" fmla="*/ 702365 h 702365"/>
              <a:gd name="connsiteX1" fmla="*/ 821313 w 954685"/>
              <a:gd name="connsiteY1" fmla="*/ 437322 h 702365"/>
              <a:gd name="connsiteX2" fmla="*/ 123365 w 954685"/>
              <a:gd name="connsiteY2" fmla="*/ 353391 h 702365"/>
              <a:gd name="connsiteX3" fmla="*/ 4096 w 954685"/>
              <a:gd name="connsiteY3" fmla="*/ 0 h 7023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4685" h="702365">
                <a:moveTo>
                  <a:pt x="953835" y="702365"/>
                </a:moveTo>
                <a:cubicBezTo>
                  <a:pt x="956780" y="598924"/>
                  <a:pt x="959725" y="495484"/>
                  <a:pt x="821313" y="437322"/>
                </a:cubicBezTo>
                <a:cubicBezTo>
                  <a:pt x="682901" y="379160"/>
                  <a:pt x="259568" y="426278"/>
                  <a:pt x="123365" y="353391"/>
                </a:cubicBezTo>
                <a:cubicBezTo>
                  <a:pt x="-12838" y="280504"/>
                  <a:pt x="-4371" y="140252"/>
                  <a:pt x="4096" y="0"/>
                </a:cubicBezTo>
              </a:path>
            </a:pathLst>
          </a:custGeom>
          <a:noFill/>
          <a:ln w="12700">
            <a:solidFill>
              <a:srgbClr val="C0000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사각형 설명선 12"/>
          <p:cNvSpPr/>
          <p:nvPr/>
        </p:nvSpPr>
        <p:spPr>
          <a:xfrm>
            <a:off x="3779912" y="5432235"/>
            <a:ext cx="2898550" cy="289441"/>
          </a:xfrm>
          <a:prstGeom prst="wedgeRoundRectCallout">
            <a:avLst>
              <a:gd name="adj1" fmla="val -59277"/>
              <a:gd name="adj2" fmla="val 12965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pPr fontAlgn="base" latinLnBrk="0"/>
            <a:r>
              <a:rPr lang="en-US" altLang="ko-KR" sz="1100" kern="0" dirty="0" smtClean="0">
                <a:solidFill>
                  <a:srgbClr val="000000"/>
                </a:solidFill>
                <a:latin typeface="+mj-ea"/>
              </a:rPr>
              <a:t>event </a:t>
            </a:r>
            <a:r>
              <a:rPr lang="ko-KR" altLang="en-US" sz="1100" kern="0" dirty="0" smtClean="0">
                <a:solidFill>
                  <a:srgbClr val="000000"/>
                </a:solidFill>
                <a:latin typeface="+mj-ea"/>
              </a:rPr>
              <a:t>라는 이름으로 </a:t>
            </a:r>
            <a:r>
              <a:rPr lang="ko-KR" altLang="en-US" sz="1100" kern="0" dirty="0">
                <a:solidFill>
                  <a:srgbClr val="000000"/>
                </a:solidFill>
                <a:latin typeface="+mj-ea"/>
              </a:rPr>
              <a:t>이벤트 객체 전달받음</a:t>
            </a:r>
          </a:p>
        </p:txBody>
      </p:sp>
    </p:spTree>
    <p:extLst>
      <p:ext uri="{BB962C8B-B14F-4D97-AF65-F5344CB8AC3E}">
        <p14:creationId xmlns:p14="http://schemas.microsoft.com/office/powerpoint/2010/main" val="2421637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7946" y="4284964"/>
            <a:ext cx="2260022" cy="1683122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0112" y="1510969"/>
            <a:ext cx="2260022" cy="1683122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예제 </a:t>
            </a:r>
            <a:r>
              <a:rPr lang="en-US" altLang="ko-KR" dirty="0" smtClean="0"/>
              <a:t>9-5 </a:t>
            </a:r>
            <a:r>
              <a:rPr lang="ko-KR" altLang="en-US" dirty="0"/>
              <a:t>이벤트 </a:t>
            </a:r>
            <a:r>
              <a:rPr lang="ko-KR" altLang="en-US" dirty="0" err="1" smtClean="0"/>
              <a:t>리스너에서</a:t>
            </a:r>
            <a:r>
              <a:rPr lang="ko-KR" altLang="en-US" dirty="0" smtClean="0"/>
              <a:t> 이벤트 </a:t>
            </a:r>
            <a:r>
              <a:rPr lang="ko-KR" altLang="en-US" dirty="0"/>
              <a:t>객체 전달 </a:t>
            </a:r>
            <a:r>
              <a:rPr lang="ko-KR" altLang="en-US" dirty="0" smtClean="0"/>
              <a:t>받기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609600" y="1714230"/>
            <a:ext cx="4623389" cy="375487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&lt;!DOCTYPE html&gt;</a:t>
            </a:r>
          </a:p>
          <a:p>
            <a:pPr defTabSz="180000"/>
            <a:r>
              <a:rPr lang="en-US" altLang="ko-KR" sz="1400" dirty="0"/>
              <a:t>&lt;html&gt;</a:t>
            </a:r>
          </a:p>
          <a:p>
            <a:pPr defTabSz="180000"/>
            <a:r>
              <a:rPr lang="en-US" altLang="ko-KR" sz="1400" dirty="0"/>
              <a:t>&lt;head</a:t>
            </a:r>
            <a:r>
              <a:rPr lang="en-US" altLang="ko-KR" sz="1400" dirty="0" smtClean="0"/>
              <a:t>&gt;</a:t>
            </a:r>
          </a:p>
          <a:p>
            <a:pPr defTabSz="180000"/>
            <a:r>
              <a:rPr lang="en-US" altLang="ko-KR" sz="1400" dirty="0" smtClean="0"/>
              <a:t>&lt;</a:t>
            </a:r>
            <a:r>
              <a:rPr lang="en-US" altLang="ko-KR" sz="1400" dirty="0"/>
              <a:t>title&gt;</a:t>
            </a:r>
            <a:r>
              <a:rPr lang="ko-KR" altLang="en-US" sz="1400" dirty="0"/>
              <a:t>이벤트 객체 전달받기</a:t>
            </a:r>
            <a:r>
              <a:rPr lang="en-US" altLang="ko-KR" sz="1400" dirty="0"/>
              <a:t>&lt;/title&gt;</a:t>
            </a:r>
          </a:p>
          <a:p>
            <a:pPr defTabSz="180000"/>
            <a:r>
              <a:rPr lang="en-US" altLang="ko-KR" sz="1400" dirty="0"/>
              <a:t>&lt;/head&gt;</a:t>
            </a:r>
          </a:p>
          <a:p>
            <a:pPr defTabSz="180000"/>
            <a:r>
              <a:rPr lang="en-US" altLang="ko-KR" sz="1400" dirty="0"/>
              <a:t>&lt;body&gt;</a:t>
            </a:r>
          </a:p>
          <a:p>
            <a:pPr defTabSz="180000"/>
            <a:r>
              <a:rPr lang="en-US" altLang="ko-KR" sz="1400" dirty="0"/>
              <a:t>&lt;p id</a:t>
            </a:r>
            <a:r>
              <a:rPr lang="en-US" altLang="ko-KR" sz="1400" dirty="0" smtClean="0"/>
              <a:t>="p</a:t>
            </a:r>
            <a:r>
              <a:rPr lang="en-US" altLang="ko-KR" sz="1400" dirty="0"/>
              <a:t>"&gt;</a:t>
            </a:r>
            <a:r>
              <a:rPr lang="ko-KR" altLang="en-US" sz="1400" dirty="0"/>
              <a:t>마우스를 올려 보세요</a:t>
            </a:r>
            <a:r>
              <a:rPr lang="en-US" altLang="ko-KR" sz="1400" dirty="0"/>
              <a:t>&lt;/p&gt;</a:t>
            </a:r>
          </a:p>
          <a:p>
            <a:pPr defTabSz="180000"/>
            <a:r>
              <a:rPr lang="en-US" altLang="ko-KR" sz="1400" dirty="0"/>
              <a:t>&lt;button </a:t>
            </a:r>
            <a:r>
              <a:rPr lang="en-US" altLang="ko-KR" sz="1400" dirty="0" err="1"/>
              <a:t>onclick</a:t>
            </a:r>
            <a:r>
              <a:rPr lang="en-US" altLang="ko-KR" sz="1400" dirty="0"/>
              <a:t>="</a:t>
            </a:r>
            <a:r>
              <a:rPr lang="en-US" altLang="ko-KR" sz="1400" b="1" dirty="0"/>
              <a:t>f(event)</a:t>
            </a:r>
            <a:r>
              <a:rPr lang="en-US" altLang="ko-KR" sz="1400" dirty="0"/>
              <a:t>"&gt;</a:t>
            </a:r>
            <a:r>
              <a:rPr lang="ko-KR" altLang="en-US" sz="1400" dirty="0"/>
              <a:t>클릭하세요</a:t>
            </a:r>
            <a:r>
              <a:rPr lang="en-US" altLang="ko-KR" sz="1400" dirty="0"/>
              <a:t>&lt;/button&gt;</a:t>
            </a:r>
          </a:p>
          <a:p>
            <a:pPr defTabSz="180000"/>
            <a:r>
              <a:rPr lang="en-US" altLang="ko-KR" sz="1400" dirty="0"/>
              <a:t>&lt;script&gt;</a:t>
            </a:r>
          </a:p>
          <a:p>
            <a:pPr defTabSz="180000"/>
            <a:r>
              <a:rPr lang="en-US" altLang="ko-KR" sz="1400" b="1" dirty="0"/>
              <a:t>function</a:t>
            </a:r>
            <a:r>
              <a:rPr lang="ko-KR" altLang="en-US" sz="1400" b="1" dirty="0"/>
              <a:t> </a:t>
            </a:r>
            <a:r>
              <a:rPr lang="en-US" altLang="ko-KR" sz="1400" b="1" dirty="0"/>
              <a:t>f(e) { // e</a:t>
            </a:r>
            <a:r>
              <a:rPr lang="ko-KR" altLang="en-US" sz="1400" b="1" dirty="0"/>
              <a:t>는 현재 발생한 이벤트 객체</a:t>
            </a:r>
          </a:p>
          <a:p>
            <a:pPr defTabSz="180000"/>
            <a:r>
              <a:rPr lang="en-US" altLang="ko-KR" sz="1400" dirty="0" smtClean="0"/>
              <a:t>	alert(</a:t>
            </a:r>
            <a:r>
              <a:rPr lang="en-US" altLang="ko-KR" sz="1400" b="1" dirty="0" err="1" smtClean="0"/>
              <a:t>e.type</a:t>
            </a:r>
            <a:r>
              <a:rPr lang="en-US" altLang="ko-KR" sz="1400" dirty="0"/>
              <a:t>); // </a:t>
            </a:r>
            <a:r>
              <a:rPr lang="ko-KR" altLang="en-US" sz="1400" dirty="0"/>
              <a:t>이벤트 종류 출력</a:t>
            </a:r>
          </a:p>
          <a:p>
            <a:pPr defTabSz="180000"/>
            <a:r>
              <a:rPr lang="en-US" altLang="ko-KR" sz="1400" dirty="0"/>
              <a:t>}</a:t>
            </a:r>
          </a:p>
          <a:p>
            <a:pPr defTabSz="180000"/>
            <a:endParaRPr lang="ko-KR" altLang="en-US" sz="1400" dirty="0"/>
          </a:p>
          <a:p>
            <a:pPr defTabSz="180000"/>
            <a:r>
              <a:rPr lang="en-US" altLang="ko-KR" sz="1400" b="1" dirty="0" err="1"/>
              <a:t>document.getElementById</a:t>
            </a:r>
            <a:r>
              <a:rPr lang="en-US" altLang="ko-KR" sz="1400" b="1" dirty="0" smtClean="0"/>
              <a:t>("p</a:t>
            </a:r>
            <a:r>
              <a:rPr lang="en-US" altLang="ko-KR" sz="1400" b="1" dirty="0"/>
              <a:t>").</a:t>
            </a:r>
            <a:r>
              <a:rPr lang="en-US" altLang="ko-KR" sz="1400" b="1" dirty="0" err="1"/>
              <a:t>onmouseover</a:t>
            </a:r>
            <a:r>
              <a:rPr lang="en-US" altLang="ko-KR" sz="1400" b="1" dirty="0"/>
              <a:t> = f;</a:t>
            </a:r>
          </a:p>
          <a:p>
            <a:pPr defTabSz="180000"/>
            <a:r>
              <a:rPr lang="en-US" altLang="ko-KR" sz="1400" dirty="0"/>
              <a:t>&lt;/script&gt;</a:t>
            </a:r>
          </a:p>
          <a:p>
            <a:pPr defTabSz="180000"/>
            <a:r>
              <a:rPr lang="en-US" altLang="ko-KR" sz="1400" dirty="0"/>
              <a:t>&lt;/body&gt;</a:t>
            </a:r>
          </a:p>
          <a:p>
            <a:pPr defTabSz="180000"/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  <p:grpSp>
        <p:nvGrpSpPr>
          <p:cNvPr id="12" name="그룹 11"/>
          <p:cNvGrpSpPr/>
          <p:nvPr/>
        </p:nvGrpSpPr>
        <p:grpSpPr>
          <a:xfrm>
            <a:off x="6533470" y="2748115"/>
            <a:ext cx="2229529" cy="1235584"/>
            <a:chOff x="2354158" y="2013942"/>
            <a:chExt cx="5611763" cy="3143250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54158" y="2014633"/>
              <a:ext cx="3038475" cy="3124200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46546" y="2013942"/>
              <a:ext cx="2619375" cy="3143250"/>
            </a:xfrm>
            <a:prstGeom prst="rect">
              <a:avLst/>
            </a:prstGeom>
          </p:spPr>
        </p:pic>
      </p:grpSp>
      <p:sp>
        <p:nvSpPr>
          <p:cNvPr id="13" name="타원 12"/>
          <p:cNvSpPr/>
          <p:nvPr/>
        </p:nvSpPr>
        <p:spPr>
          <a:xfrm>
            <a:off x="5886684" y="5469104"/>
            <a:ext cx="368105" cy="298403"/>
          </a:xfrm>
          <a:prstGeom prst="ellipse">
            <a:avLst/>
          </a:prstGeom>
          <a:noFill/>
          <a:ln w="9525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화살표 연결선 15"/>
          <p:cNvCxnSpPr>
            <a:stCxn id="13" idx="5"/>
            <a:endCxn id="18" idx="1"/>
          </p:cNvCxnSpPr>
          <p:nvPr/>
        </p:nvCxnSpPr>
        <p:spPr>
          <a:xfrm>
            <a:off x="6200881" y="5723807"/>
            <a:ext cx="332646" cy="157822"/>
          </a:xfrm>
          <a:prstGeom prst="straightConnector1">
            <a:avLst/>
          </a:prstGeom>
          <a:ln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그룹 19"/>
          <p:cNvGrpSpPr/>
          <p:nvPr/>
        </p:nvGrpSpPr>
        <p:grpSpPr>
          <a:xfrm>
            <a:off x="6533527" y="5266835"/>
            <a:ext cx="2196142" cy="1229587"/>
            <a:chOff x="1095360" y="3140968"/>
            <a:chExt cx="5663270" cy="3114675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95360" y="3140968"/>
              <a:ext cx="2952750" cy="3114675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948755" y="3157976"/>
              <a:ext cx="2809875" cy="3067050"/>
            </a:xfrm>
            <a:prstGeom prst="rect">
              <a:avLst/>
            </a:prstGeom>
          </p:spPr>
        </p:pic>
      </p:grpSp>
      <p:sp>
        <p:nvSpPr>
          <p:cNvPr id="22" name="모서리가 둥근 사각형 설명선 21"/>
          <p:cNvSpPr/>
          <p:nvPr/>
        </p:nvSpPr>
        <p:spPr>
          <a:xfrm>
            <a:off x="7164288" y="2020524"/>
            <a:ext cx="1716791" cy="476726"/>
          </a:xfrm>
          <a:prstGeom prst="wedgeRoundRectCallout">
            <a:avLst>
              <a:gd name="adj1" fmla="val -60479"/>
              <a:gd name="adj2" fmla="val 5546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fontAlgn="base" latinLnBrk="0"/>
            <a:r>
              <a:rPr lang="ko-KR" altLang="en-US" sz="1100" kern="0" dirty="0" smtClean="0">
                <a:solidFill>
                  <a:srgbClr val="000000"/>
                </a:solidFill>
                <a:latin typeface="+mj-ea"/>
              </a:rPr>
              <a:t>텍스트 위 아무 곳이나</a:t>
            </a:r>
            <a:endParaRPr lang="en-US" altLang="ko-KR" sz="1100" kern="0" dirty="0">
              <a:solidFill>
                <a:srgbClr val="000000"/>
              </a:solidFill>
              <a:latin typeface="+mj-ea"/>
            </a:endParaRPr>
          </a:p>
          <a:p>
            <a:pPr fontAlgn="base" latinLnBrk="0"/>
            <a:r>
              <a:rPr lang="ko-KR" altLang="en-US" sz="1100" kern="0" dirty="0" smtClean="0">
                <a:solidFill>
                  <a:srgbClr val="000000"/>
                </a:solidFill>
                <a:latin typeface="+mj-ea"/>
              </a:rPr>
              <a:t>마우스를 올릴 때</a:t>
            </a:r>
            <a:endParaRPr lang="ko-KR" altLang="en-US" sz="1100" kern="0" dirty="0">
              <a:solidFill>
                <a:srgbClr val="000000"/>
              </a:solidFill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077185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이벤트 객체에 들어 있는 </a:t>
            </a:r>
            <a:r>
              <a:rPr lang="ko-KR" altLang="en-US" dirty="0" smtClean="0"/>
              <a:t>정보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 dirty="0"/>
              <a:t>이벤트 객체에 들어 있는 </a:t>
            </a:r>
            <a:r>
              <a:rPr lang="ko-KR" altLang="en-US" dirty="0" smtClean="0"/>
              <a:t>정보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현재 발생한 </a:t>
            </a:r>
            <a:r>
              <a:rPr lang="ko-KR" altLang="en-US" dirty="0"/>
              <a:t>이벤트에 관한 </a:t>
            </a:r>
            <a:r>
              <a:rPr lang="ko-KR" altLang="en-US" dirty="0" smtClean="0"/>
              <a:t>다양한 정보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이벤트 객체의 </a:t>
            </a:r>
            <a:r>
              <a:rPr lang="ko-KR" altLang="en-US" dirty="0" err="1" smtClean="0"/>
              <a:t>프로퍼티와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메소드로</a:t>
            </a:r>
            <a:r>
              <a:rPr lang="ko-KR" altLang="en-US" dirty="0" smtClean="0"/>
              <a:t> 알 수 있음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이벤트의 종류마다 조금씩 다름</a:t>
            </a:r>
            <a:endParaRPr lang="ko-KR" altLang="en-US" dirty="0"/>
          </a:p>
          <a:p>
            <a:pPr lvl="2"/>
            <a:r>
              <a:rPr lang="ko-KR" altLang="en-US" dirty="0" smtClean="0"/>
              <a:t>이벤트 객체의 공통 멤버</a:t>
            </a:r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r>
              <a:rPr lang="en-US" altLang="ko-KR" dirty="0" smtClean="0"/>
              <a:t>target </a:t>
            </a:r>
            <a:r>
              <a:rPr lang="ko-KR" altLang="en-US" dirty="0" err="1" smtClean="0"/>
              <a:t>프로퍼티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이벤트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타겟</a:t>
            </a:r>
            <a:r>
              <a:rPr lang="ko-KR" altLang="en-US" dirty="0" smtClean="0"/>
              <a:t> 객체 가리킴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이벤트 </a:t>
            </a:r>
            <a:r>
              <a:rPr lang="ko-KR" altLang="en-US" dirty="0" err="1" smtClean="0"/>
              <a:t>타겟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이벤트를 유발시킨 </a:t>
            </a:r>
            <a:r>
              <a:rPr lang="en-US" altLang="ko-KR" dirty="0" smtClean="0"/>
              <a:t>DOM </a:t>
            </a:r>
            <a:r>
              <a:rPr lang="ko-KR" altLang="en-US" dirty="0" smtClean="0"/>
              <a:t>객체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&lt;button&gt; </a:t>
            </a:r>
            <a:r>
              <a:rPr lang="ko-KR" altLang="en-US" dirty="0" smtClean="0"/>
              <a:t>태그의 버튼을 클릭하였으면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이때 </a:t>
            </a:r>
            <a:r>
              <a:rPr lang="en-US" altLang="ko-KR" dirty="0" smtClean="0"/>
              <a:t>click </a:t>
            </a:r>
            <a:r>
              <a:rPr lang="ko-KR" altLang="en-US" dirty="0" smtClean="0"/>
              <a:t>이벤트의 이벤트 </a:t>
            </a:r>
            <a:r>
              <a:rPr lang="ko-KR" altLang="en-US" dirty="0" err="1" smtClean="0"/>
              <a:t>타겟은</a:t>
            </a:r>
            <a:r>
              <a:rPr lang="ko-KR" altLang="en-US" dirty="0" smtClean="0"/>
              <a:t> 버튼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17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3068960"/>
            <a:ext cx="7386947" cy="1944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339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0152" y="1286989"/>
            <a:ext cx="2638285" cy="241439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0152" y="3760929"/>
            <a:ext cx="2638285" cy="2995301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251520" y="1452433"/>
            <a:ext cx="5079766" cy="483209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>
                <a:latin typeface="+mj-lt"/>
              </a:rPr>
              <a:t>&lt;!DOCTYPE html&gt;</a:t>
            </a:r>
          </a:p>
          <a:p>
            <a:pPr defTabSz="180000"/>
            <a:r>
              <a:rPr lang="en-US" altLang="ko-KR" sz="1400" dirty="0">
                <a:latin typeface="+mj-lt"/>
              </a:rPr>
              <a:t>&lt;html&gt;</a:t>
            </a:r>
          </a:p>
          <a:p>
            <a:pPr defTabSz="180000"/>
            <a:r>
              <a:rPr lang="en-US" altLang="ko-KR" sz="1400" dirty="0">
                <a:latin typeface="+mj-lt"/>
              </a:rPr>
              <a:t>&lt;head&gt;&lt;title&gt;</a:t>
            </a:r>
            <a:r>
              <a:rPr lang="ko-KR" altLang="en-US" sz="1400" dirty="0">
                <a:latin typeface="+mj-lt"/>
              </a:rPr>
              <a:t>이벤트 객체 </a:t>
            </a:r>
            <a:r>
              <a:rPr lang="ko-KR" altLang="en-US" sz="1400" dirty="0" err="1">
                <a:latin typeface="+mj-lt"/>
              </a:rPr>
              <a:t>프로퍼티</a:t>
            </a:r>
            <a:r>
              <a:rPr lang="en-US" altLang="ko-KR" sz="1400" dirty="0">
                <a:latin typeface="+mj-lt"/>
              </a:rPr>
              <a:t>&lt;/title&gt;</a:t>
            </a:r>
          </a:p>
          <a:p>
            <a:pPr defTabSz="180000"/>
            <a:r>
              <a:rPr lang="en-US" altLang="ko-KR" sz="1400" dirty="0">
                <a:latin typeface="+mj-lt"/>
              </a:rPr>
              <a:t>&lt;/head&gt;</a:t>
            </a:r>
          </a:p>
          <a:p>
            <a:pPr defTabSz="180000"/>
            <a:r>
              <a:rPr lang="en-US" altLang="ko-KR" sz="1400" dirty="0">
                <a:latin typeface="+mj-lt"/>
              </a:rPr>
              <a:t>&lt;body&gt;</a:t>
            </a:r>
          </a:p>
          <a:p>
            <a:pPr defTabSz="180000"/>
            <a:r>
              <a:rPr lang="en-US" altLang="ko-KR" sz="1400" dirty="0">
                <a:latin typeface="+mj-lt"/>
              </a:rPr>
              <a:t>&lt;h3&gt;</a:t>
            </a:r>
            <a:r>
              <a:rPr lang="ko-KR" altLang="en-US" sz="1400" dirty="0">
                <a:latin typeface="+mj-lt"/>
              </a:rPr>
              <a:t>이벤트 객체의 </a:t>
            </a:r>
            <a:r>
              <a:rPr lang="ko-KR" altLang="en-US" sz="1400" dirty="0" err="1">
                <a:latin typeface="+mj-lt"/>
              </a:rPr>
              <a:t>프로퍼티</a:t>
            </a:r>
            <a:r>
              <a:rPr lang="ko-KR" altLang="en-US" sz="1400" dirty="0">
                <a:latin typeface="+mj-lt"/>
              </a:rPr>
              <a:t> 출력</a:t>
            </a:r>
            <a:r>
              <a:rPr lang="en-US" altLang="ko-KR" sz="1400" dirty="0">
                <a:latin typeface="+mj-lt"/>
              </a:rPr>
              <a:t>&lt;/h3&gt;</a:t>
            </a:r>
          </a:p>
          <a:p>
            <a:pPr defTabSz="180000"/>
            <a:r>
              <a:rPr lang="en-US" altLang="ko-KR" sz="1400" dirty="0">
                <a:latin typeface="+mj-lt"/>
              </a:rPr>
              <a:t>&lt;</a:t>
            </a:r>
            <a:r>
              <a:rPr lang="en-US" altLang="ko-KR" sz="1400" dirty="0" err="1">
                <a:latin typeface="+mj-lt"/>
              </a:rPr>
              <a:t>hr</a:t>
            </a:r>
            <a:r>
              <a:rPr lang="en-US" altLang="ko-KR" sz="1400" dirty="0">
                <a:latin typeface="+mj-lt"/>
              </a:rPr>
              <a:t>&gt;</a:t>
            </a:r>
          </a:p>
          <a:p>
            <a:pPr defTabSz="180000"/>
            <a:r>
              <a:rPr lang="en-US" altLang="ko-KR" sz="1400" dirty="0">
                <a:latin typeface="+mj-lt"/>
              </a:rPr>
              <a:t>&lt;p id</a:t>
            </a:r>
            <a:r>
              <a:rPr lang="en-US" altLang="ko-KR" sz="1400" dirty="0" smtClean="0">
                <a:latin typeface="+mj-lt"/>
              </a:rPr>
              <a:t>="p</a:t>
            </a:r>
            <a:r>
              <a:rPr lang="en-US" altLang="ko-KR" sz="1400" dirty="0">
                <a:latin typeface="+mj-lt"/>
              </a:rPr>
              <a:t>"&gt;</a:t>
            </a:r>
            <a:r>
              <a:rPr lang="ko-KR" altLang="en-US" sz="1400" dirty="0">
                <a:latin typeface="+mj-lt"/>
              </a:rPr>
              <a:t>버튼을 클릭하면 이벤트 객체를 출력합니다</a:t>
            </a:r>
            <a:r>
              <a:rPr lang="en-US" altLang="ko-KR" sz="1400" dirty="0">
                <a:latin typeface="+mj-lt"/>
              </a:rPr>
              <a:t>.&lt;/p&gt;</a:t>
            </a:r>
          </a:p>
          <a:p>
            <a:pPr defTabSz="180000"/>
            <a:r>
              <a:rPr lang="en-US" altLang="ko-KR" sz="1400" dirty="0">
                <a:latin typeface="+mj-lt"/>
              </a:rPr>
              <a:t>&lt;button </a:t>
            </a:r>
            <a:r>
              <a:rPr lang="en-US" altLang="ko-KR" sz="1400" b="1" dirty="0" err="1">
                <a:latin typeface="+mj-lt"/>
              </a:rPr>
              <a:t>onclick</a:t>
            </a:r>
            <a:r>
              <a:rPr lang="en-US" altLang="ko-KR" sz="1400" b="1" dirty="0">
                <a:latin typeface="+mj-lt"/>
              </a:rPr>
              <a:t>="f(event)"</a:t>
            </a:r>
            <a:r>
              <a:rPr lang="en-US" altLang="ko-KR" sz="1400" dirty="0">
                <a:latin typeface="+mj-lt"/>
              </a:rPr>
              <a:t>&gt;</a:t>
            </a:r>
            <a:r>
              <a:rPr lang="ko-KR" altLang="en-US" sz="1400" dirty="0">
                <a:latin typeface="+mj-lt"/>
              </a:rPr>
              <a:t>클릭하세요</a:t>
            </a:r>
            <a:r>
              <a:rPr lang="en-US" altLang="ko-KR" sz="1400" dirty="0">
                <a:latin typeface="+mj-lt"/>
              </a:rPr>
              <a:t>&lt;/button&gt;</a:t>
            </a:r>
          </a:p>
          <a:p>
            <a:pPr defTabSz="180000"/>
            <a:r>
              <a:rPr lang="en-US" altLang="ko-KR" sz="1400" dirty="0">
                <a:latin typeface="+mj-lt"/>
              </a:rPr>
              <a:t>&lt;script&gt;</a:t>
            </a:r>
          </a:p>
          <a:p>
            <a:pPr defTabSz="180000"/>
            <a:r>
              <a:rPr lang="en-US" altLang="ko-KR" sz="1400" b="1" dirty="0">
                <a:latin typeface="+mj-lt"/>
              </a:rPr>
              <a:t>function</a:t>
            </a:r>
            <a:r>
              <a:rPr lang="ko-KR" altLang="en-US" sz="1400" b="1" dirty="0">
                <a:latin typeface="+mj-lt"/>
              </a:rPr>
              <a:t> </a:t>
            </a:r>
            <a:r>
              <a:rPr lang="en-US" altLang="ko-KR" sz="1400" b="1" dirty="0">
                <a:latin typeface="+mj-lt"/>
              </a:rPr>
              <a:t>f(e)</a:t>
            </a:r>
            <a:r>
              <a:rPr lang="en-US" altLang="ko-KR" sz="1400" dirty="0">
                <a:latin typeface="+mj-lt"/>
              </a:rPr>
              <a:t> { // e</a:t>
            </a:r>
            <a:r>
              <a:rPr lang="ko-KR" altLang="en-US" sz="1400" dirty="0">
                <a:latin typeface="+mj-lt"/>
              </a:rPr>
              <a:t>는 현재 발생한 이벤트 객체</a:t>
            </a:r>
          </a:p>
          <a:p>
            <a:pPr defTabSz="180000"/>
            <a:r>
              <a:rPr lang="en-US" altLang="ko-KR" sz="1400" dirty="0" smtClean="0">
                <a:latin typeface="+mj-lt"/>
              </a:rPr>
              <a:t>	</a:t>
            </a:r>
            <a:r>
              <a:rPr lang="en-US" altLang="ko-KR" sz="1400" dirty="0" err="1" smtClean="0">
                <a:latin typeface="+mj-lt"/>
              </a:rPr>
              <a:t>var</a:t>
            </a:r>
            <a:r>
              <a:rPr lang="en-US" altLang="ko-KR" sz="1400" dirty="0" smtClean="0">
                <a:latin typeface="+mj-lt"/>
              </a:rPr>
              <a:t> </a:t>
            </a:r>
            <a:r>
              <a:rPr lang="en-US" altLang="ko-KR" sz="1400" dirty="0">
                <a:latin typeface="+mj-lt"/>
              </a:rPr>
              <a:t>text = "type: " + </a:t>
            </a:r>
            <a:r>
              <a:rPr lang="en-US" altLang="ko-KR" sz="1400" b="1" dirty="0" err="1">
                <a:latin typeface="+mj-lt"/>
              </a:rPr>
              <a:t>e.type</a:t>
            </a:r>
            <a:r>
              <a:rPr lang="en-US" altLang="ko-KR" sz="1400" dirty="0">
                <a:latin typeface="+mj-lt"/>
              </a:rPr>
              <a:t> + "&lt;</a:t>
            </a:r>
            <a:r>
              <a:rPr lang="en-US" altLang="ko-KR" sz="1400" dirty="0" err="1">
                <a:latin typeface="+mj-lt"/>
              </a:rPr>
              <a:t>br</a:t>
            </a:r>
            <a:r>
              <a:rPr lang="en-US" altLang="ko-KR" sz="1400" dirty="0">
                <a:latin typeface="+mj-lt"/>
              </a:rPr>
              <a:t>&gt;" </a:t>
            </a:r>
          </a:p>
          <a:p>
            <a:pPr defTabSz="180000"/>
            <a:r>
              <a:rPr lang="en-US" altLang="ko-KR" sz="1400" dirty="0" smtClean="0">
                <a:latin typeface="+mj-lt"/>
              </a:rPr>
              <a:t>					+ </a:t>
            </a:r>
            <a:r>
              <a:rPr lang="en-US" altLang="ko-KR" sz="1400" dirty="0">
                <a:latin typeface="+mj-lt"/>
              </a:rPr>
              <a:t>"target: " + </a:t>
            </a:r>
            <a:r>
              <a:rPr lang="en-US" altLang="ko-KR" sz="1400" b="1" dirty="0" err="1">
                <a:latin typeface="+mj-lt"/>
              </a:rPr>
              <a:t>e.target</a:t>
            </a:r>
            <a:r>
              <a:rPr lang="en-US" altLang="ko-KR" sz="1400" dirty="0">
                <a:latin typeface="+mj-lt"/>
              </a:rPr>
              <a:t> + "&lt;</a:t>
            </a:r>
            <a:r>
              <a:rPr lang="en-US" altLang="ko-KR" sz="1400" dirty="0" err="1">
                <a:latin typeface="+mj-lt"/>
              </a:rPr>
              <a:t>br</a:t>
            </a:r>
            <a:r>
              <a:rPr lang="en-US" altLang="ko-KR" sz="1400" dirty="0">
                <a:latin typeface="+mj-lt"/>
              </a:rPr>
              <a:t>&gt;"</a:t>
            </a:r>
          </a:p>
          <a:p>
            <a:pPr defTabSz="180000"/>
            <a:r>
              <a:rPr lang="en-US" altLang="ko-KR" sz="1400" dirty="0" smtClean="0">
                <a:latin typeface="+mj-lt"/>
              </a:rPr>
              <a:t>					+ </a:t>
            </a:r>
            <a:r>
              <a:rPr lang="en-US" altLang="ko-KR" sz="1400" dirty="0">
                <a:latin typeface="+mj-lt"/>
              </a:rPr>
              <a:t>"</a:t>
            </a:r>
            <a:r>
              <a:rPr lang="en-US" altLang="ko-KR" sz="1400" dirty="0" err="1">
                <a:latin typeface="+mj-lt"/>
              </a:rPr>
              <a:t>currentTarget</a:t>
            </a:r>
            <a:r>
              <a:rPr lang="en-US" altLang="ko-KR" sz="1400" dirty="0">
                <a:latin typeface="+mj-lt"/>
              </a:rPr>
              <a:t>: " + </a:t>
            </a:r>
            <a:r>
              <a:rPr lang="en-US" altLang="ko-KR" sz="1400" b="1" dirty="0" err="1">
                <a:latin typeface="+mj-lt"/>
              </a:rPr>
              <a:t>e.currentTarget</a:t>
            </a:r>
            <a:r>
              <a:rPr lang="en-US" altLang="ko-KR" sz="1400" dirty="0">
                <a:latin typeface="+mj-lt"/>
              </a:rPr>
              <a:t> + "&lt;</a:t>
            </a:r>
            <a:r>
              <a:rPr lang="en-US" altLang="ko-KR" sz="1400" dirty="0" err="1">
                <a:latin typeface="+mj-lt"/>
              </a:rPr>
              <a:t>br</a:t>
            </a:r>
            <a:r>
              <a:rPr lang="en-US" altLang="ko-KR" sz="1400" dirty="0">
                <a:latin typeface="+mj-lt"/>
              </a:rPr>
              <a:t>&gt;"</a:t>
            </a:r>
          </a:p>
          <a:p>
            <a:pPr defTabSz="180000"/>
            <a:r>
              <a:rPr lang="en-US" altLang="ko-KR" sz="1400" dirty="0" smtClean="0">
                <a:latin typeface="+mj-lt"/>
              </a:rPr>
              <a:t>					+ </a:t>
            </a:r>
            <a:r>
              <a:rPr lang="en-US" altLang="ko-KR" sz="1400" dirty="0">
                <a:latin typeface="+mj-lt"/>
              </a:rPr>
              <a:t>"</a:t>
            </a:r>
            <a:r>
              <a:rPr lang="en-US" altLang="ko-KR" sz="1400" dirty="0" err="1">
                <a:latin typeface="+mj-lt"/>
              </a:rPr>
              <a:t>defaultPrevented</a:t>
            </a:r>
            <a:r>
              <a:rPr lang="en-US" altLang="ko-KR" sz="1400" dirty="0">
                <a:latin typeface="+mj-lt"/>
              </a:rPr>
              <a:t>: " + </a:t>
            </a:r>
            <a:r>
              <a:rPr lang="en-US" altLang="ko-KR" sz="1400" b="1" dirty="0" err="1" smtClean="0">
                <a:latin typeface="+mj-lt"/>
              </a:rPr>
              <a:t>e.defaultPrevented</a:t>
            </a:r>
            <a:r>
              <a:rPr lang="en-US" altLang="ko-KR" sz="1400" dirty="0" smtClean="0">
                <a:latin typeface="+mj-lt"/>
              </a:rPr>
              <a:t>;</a:t>
            </a:r>
          </a:p>
          <a:p>
            <a:pPr defTabSz="180000"/>
            <a:endParaRPr lang="en-US" altLang="ko-KR" sz="1400" dirty="0">
              <a:latin typeface="+mj-lt"/>
            </a:endParaRPr>
          </a:p>
          <a:p>
            <a:pPr defTabSz="180000"/>
            <a:r>
              <a:rPr lang="en-US" altLang="ko-KR" sz="1400" dirty="0" smtClean="0">
                <a:latin typeface="+mj-lt"/>
              </a:rPr>
              <a:t>	</a:t>
            </a:r>
            <a:r>
              <a:rPr lang="en-US" altLang="ko-KR" sz="1400" dirty="0" err="1" smtClean="0">
                <a:latin typeface="+mj-lt"/>
              </a:rPr>
              <a:t>var</a:t>
            </a:r>
            <a:r>
              <a:rPr lang="en-US" altLang="ko-KR" sz="1400" dirty="0" smtClean="0">
                <a:latin typeface="+mj-lt"/>
              </a:rPr>
              <a:t> </a:t>
            </a:r>
            <a:r>
              <a:rPr lang="en-US" altLang="ko-KR" sz="1400" dirty="0">
                <a:latin typeface="+mj-lt"/>
              </a:rPr>
              <a:t>p = </a:t>
            </a:r>
            <a:r>
              <a:rPr lang="en-US" altLang="ko-KR" sz="1400" dirty="0" err="1">
                <a:latin typeface="+mj-lt"/>
              </a:rPr>
              <a:t>document.getElementById</a:t>
            </a:r>
            <a:r>
              <a:rPr lang="en-US" altLang="ko-KR" sz="1400" dirty="0" smtClean="0">
                <a:latin typeface="+mj-lt"/>
              </a:rPr>
              <a:t>("p</a:t>
            </a:r>
            <a:r>
              <a:rPr lang="en-US" altLang="ko-KR" sz="1400" dirty="0">
                <a:latin typeface="+mj-lt"/>
              </a:rPr>
              <a:t>");</a:t>
            </a:r>
          </a:p>
          <a:p>
            <a:pPr defTabSz="180000"/>
            <a:r>
              <a:rPr lang="en-US" altLang="ko-KR" sz="1400" dirty="0" smtClean="0">
                <a:latin typeface="+mj-lt"/>
              </a:rPr>
              <a:t>	</a:t>
            </a:r>
            <a:r>
              <a:rPr lang="en-US" altLang="ko-KR" sz="1400" dirty="0" err="1" smtClean="0">
                <a:latin typeface="+mj-lt"/>
              </a:rPr>
              <a:t>p.innerHTML</a:t>
            </a:r>
            <a:r>
              <a:rPr lang="en-US" altLang="ko-KR" sz="1400" dirty="0" smtClean="0">
                <a:latin typeface="+mj-lt"/>
              </a:rPr>
              <a:t> </a:t>
            </a:r>
            <a:r>
              <a:rPr lang="en-US" altLang="ko-KR" sz="1400" dirty="0">
                <a:latin typeface="+mj-lt"/>
              </a:rPr>
              <a:t>= text; // </a:t>
            </a:r>
            <a:r>
              <a:rPr lang="ko-KR" altLang="en-US" sz="1400" dirty="0">
                <a:latin typeface="+mj-lt"/>
              </a:rPr>
              <a:t>이벤트 객체의 </a:t>
            </a:r>
            <a:r>
              <a:rPr lang="ko-KR" altLang="en-US" sz="1400" dirty="0" err="1">
                <a:latin typeface="+mj-lt"/>
              </a:rPr>
              <a:t>프로퍼티</a:t>
            </a:r>
            <a:r>
              <a:rPr lang="ko-KR" altLang="en-US" sz="1400" dirty="0">
                <a:latin typeface="+mj-lt"/>
              </a:rPr>
              <a:t> 출력</a:t>
            </a:r>
          </a:p>
          <a:p>
            <a:pPr defTabSz="180000"/>
            <a:r>
              <a:rPr lang="en-US" altLang="ko-KR" sz="1400" dirty="0">
                <a:latin typeface="+mj-lt"/>
              </a:rPr>
              <a:t>}</a:t>
            </a:r>
          </a:p>
          <a:p>
            <a:pPr defTabSz="180000"/>
            <a:r>
              <a:rPr lang="en-US" altLang="ko-KR" sz="1400" dirty="0">
                <a:latin typeface="+mj-lt"/>
              </a:rPr>
              <a:t>&lt;/script&gt;</a:t>
            </a:r>
          </a:p>
          <a:p>
            <a:pPr defTabSz="180000"/>
            <a:r>
              <a:rPr lang="en-US" altLang="ko-KR" sz="1400" dirty="0">
                <a:latin typeface="+mj-lt"/>
              </a:rPr>
              <a:t>&lt;/body&gt;</a:t>
            </a:r>
          </a:p>
          <a:p>
            <a:pPr defTabSz="180000"/>
            <a:r>
              <a:rPr lang="en-US" altLang="ko-KR" sz="1400" dirty="0">
                <a:latin typeface="+mj-lt"/>
              </a:rPr>
              <a:t>&lt;/html&gt;</a:t>
            </a:r>
            <a:endParaRPr lang="ko-KR" altLang="en-US" sz="1400" dirty="0">
              <a:latin typeface="+mj-lt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 smtClean="0"/>
              <a:t>9-6 </a:t>
            </a:r>
            <a:r>
              <a:rPr lang="ko-KR" altLang="en-US" dirty="0"/>
              <a:t>이벤트 </a:t>
            </a:r>
            <a:r>
              <a:rPr lang="ko-KR" altLang="en-US" dirty="0" smtClean="0"/>
              <a:t>객체의 </a:t>
            </a:r>
            <a:r>
              <a:rPr lang="ko-KR" altLang="en-US" dirty="0" err="1"/>
              <a:t>프로퍼티</a:t>
            </a:r>
            <a:r>
              <a:rPr lang="ko-KR" altLang="en-US" dirty="0"/>
              <a:t> </a:t>
            </a:r>
            <a:r>
              <a:rPr lang="ko-KR" altLang="en-US" dirty="0" smtClean="0"/>
              <a:t>출력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048593" y="5843921"/>
            <a:ext cx="1528052" cy="612934"/>
          </a:xfrm>
          <a:prstGeom prst="wedgeRoundRectCallout">
            <a:avLst>
              <a:gd name="adj1" fmla="val 79323"/>
              <a:gd name="adj2" fmla="val 3658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버튼을 클릭하면 </a:t>
            </a:r>
            <a:r>
              <a:rPr lang="en-US" altLang="ko-KR" sz="1000" dirty="0" smtClean="0"/>
              <a:t>click </a:t>
            </a:r>
            <a:r>
              <a:rPr lang="ko-KR" altLang="en-US" sz="1000" dirty="0" smtClean="0"/>
              <a:t>이벤트 객체의 </a:t>
            </a:r>
            <a:r>
              <a:rPr lang="ko-KR" altLang="en-US" sz="1000" dirty="0" err="1" smtClean="0"/>
              <a:t>프로퍼티</a:t>
            </a:r>
            <a:r>
              <a:rPr lang="ko-KR" altLang="en-US" sz="1000" dirty="0" smtClean="0"/>
              <a:t> 출력</a:t>
            </a:r>
            <a:endParaRPr lang="ko-KR" altLang="en-US" sz="1000" dirty="0"/>
          </a:p>
        </p:txBody>
      </p:sp>
      <p:sp>
        <p:nvSpPr>
          <p:cNvPr id="8" name="자유형 7"/>
          <p:cNvSpPr/>
          <p:nvPr/>
        </p:nvSpPr>
        <p:spPr>
          <a:xfrm flipH="1">
            <a:off x="5327862" y="5689833"/>
            <a:ext cx="615715" cy="212833"/>
          </a:xfrm>
          <a:custGeom>
            <a:avLst/>
            <a:gdLst>
              <a:gd name="connsiteX0" fmla="*/ 618727 w 618727"/>
              <a:gd name="connsiteY0" fmla="*/ 476546 h 510235"/>
              <a:gd name="connsiteX1" fmla="*/ 2710 w 618727"/>
              <a:gd name="connsiteY1" fmla="*/ 96 h 510235"/>
              <a:gd name="connsiteX2" fmla="*/ 435847 w 618727"/>
              <a:gd name="connsiteY2" fmla="*/ 510235 h 510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18727" h="510235">
                <a:moveTo>
                  <a:pt x="618727" y="476546"/>
                </a:moveTo>
                <a:cubicBezTo>
                  <a:pt x="325958" y="235513"/>
                  <a:pt x="33190" y="-5519"/>
                  <a:pt x="2710" y="96"/>
                </a:cubicBezTo>
                <a:cubicBezTo>
                  <a:pt x="-27770" y="5711"/>
                  <a:pt x="204038" y="257973"/>
                  <a:pt x="435847" y="510235"/>
                </a:cubicBezTo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5982549" y="5221248"/>
            <a:ext cx="2536885" cy="1016212"/>
          </a:xfrm>
          <a:prstGeom prst="roundRect">
            <a:avLst>
              <a:gd name="adj" fmla="val 7330"/>
            </a:avLst>
          </a:prstGeom>
          <a:noFill/>
          <a:ln w="9525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568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이벤트의 디폴트 행동 </a:t>
            </a:r>
            <a:r>
              <a:rPr lang="ko-KR" altLang="en-US" dirty="0" smtClean="0"/>
              <a:t>취소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preventDefault</a:t>
            </a:r>
            <a:r>
              <a:rPr lang="en-US" altLang="ko-KR" dirty="0" smtClean="0"/>
              <a:t>()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 sz="2000" dirty="0" smtClean="0"/>
              <a:t>이벤트의 디폴트 행동이란</a:t>
            </a:r>
            <a:r>
              <a:rPr lang="en-US" altLang="ko-KR" sz="2000" dirty="0" smtClean="0"/>
              <a:t>?</a:t>
            </a:r>
            <a:endParaRPr lang="en-US" altLang="ko-KR" sz="1600" dirty="0" smtClean="0"/>
          </a:p>
          <a:p>
            <a:pPr lvl="1"/>
            <a:r>
              <a:rPr lang="ko-KR" altLang="en-US" sz="1600" dirty="0" smtClean="0"/>
              <a:t>특정 이벤트에 대한 </a:t>
            </a:r>
            <a:r>
              <a:rPr lang="en-US" altLang="ko-KR" sz="1600" dirty="0" smtClean="0"/>
              <a:t>HTML </a:t>
            </a:r>
            <a:r>
              <a:rPr lang="ko-KR" altLang="en-US" sz="1600" dirty="0" smtClean="0"/>
              <a:t>태그의 기본 행동</a:t>
            </a:r>
            <a:endParaRPr lang="en-US" altLang="ko-KR" sz="1600" dirty="0" smtClean="0"/>
          </a:p>
          <a:p>
            <a:pPr lvl="1"/>
            <a:r>
              <a:rPr lang="ko-KR" altLang="en-US" sz="1600" dirty="0" smtClean="0"/>
              <a:t>사례</a:t>
            </a:r>
            <a:endParaRPr lang="en-US" altLang="ko-KR" sz="1600" dirty="0" smtClean="0"/>
          </a:p>
          <a:p>
            <a:pPr lvl="2"/>
            <a:r>
              <a:rPr lang="en-US" altLang="ko-KR" sz="1600" dirty="0" smtClean="0"/>
              <a:t>&lt;a&gt;</a:t>
            </a:r>
            <a:r>
              <a:rPr lang="ko-KR" altLang="en-US" sz="1600" dirty="0" smtClean="0"/>
              <a:t>의 </a:t>
            </a:r>
            <a:r>
              <a:rPr lang="en-US" altLang="ko-KR" sz="1600" dirty="0" smtClean="0"/>
              <a:t>click </a:t>
            </a:r>
            <a:r>
              <a:rPr lang="ko-KR" altLang="en-US" sz="1600" dirty="0" smtClean="0"/>
              <a:t>이벤트의 디폴트 행동 </a:t>
            </a:r>
            <a:r>
              <a:rPr lang="en-US" altLang="ko-KR" sz="1600" dirty="0" smtClean="0"/>
              <a:t>: </a:t>
            </a:r>
            <a:r>
              <a:rPr lang="ko-KR" altLang="en-US" sz="1600" dirty="0" smtClean="0"/>
              <a:t>웹 페이지 이동</a:t>
            </a:r>
            <a:endParaRPr lang="en-US" altLang="ko-KR" sz="1600" dirty="0" smtClean="0"/>
          </a:p>
          <a:p>
            <a:pPr lvl="2"/>
            <a:r>
              <a:rPr lang="en-US" altLang="ko-KR" sz="1600" dirty="0" smtClean="0"/>
              <a:t>Submit </a:t>
            </a:r>
            <a:r>
              <a:rPr lang="ko-KR" altLang="en-US" sz="1600" dirty="0" smtClean="0"/>
              <a:t>버튼의 </a:t>
            </a:r>
            <a:r>
              <a:rPr lang="en-US" altLang="ko-KR" sz="1600" dirty="0" smtClean="0"/>
              <a:t>click </a:t>
            </a:r>
            <a:r>
              <a:rPr lang="ko-KR" altLang="en-US" sz="1600" dirty="0" smtClean="0"/>
              <a:t>이벤트의 </a:t>
            </a:r>
            <a:r>
              <a:rPr lang="ko-KR" altLang="en-US" sz="1600" dirty="0"/>
              <a:t>디폴트 행동 </a:t>
            </a:r>
            <a:r>
              <a:rPr lang="en-US" altLang="ko-KR" sz="1600" dirty="0"/>
              <a:t>: </a:t>
            </a:r>
            <a:r>
              <a:rPr lang="ko-KR" altLang="en-US" sz="1600" dirty="0" smtClean="0"/>
              <a:t>폼 데이터 전송</a:t>
            </a:r>
            <a:endParaRPr lang="en-US" altLang="ko-KR" sz="1600" dirty="0"/>
          </a:p>
          <a:p>
            <a:pPr lvl="2"/>
            <a:r>
              <a:rPr lang="en-US" altLang="ko-KR" sz="1600" dirty="0" smtClean="0"/>
              <a:t>&lt;input type=“checkbox”&gt;</a:t>
            </a:r>
            <a:r>
              <a:rPr lang="ko-KR" altLang="en-US" sz="1600" dirty="0" smtClean="0"/>
              <a:t>의 </a:t>
            </a:r>
            <a:r>
              <a:rPr lang="en-US" altLang="ko-KR" sz="1600" dirty="0" smtClean="0"/>
              <a:t>click </a:t>
            </a:r>
            <a:r>
              <a:rPr lang="ko-KR" altLang="en-US" sz="1600" dirty="0"/>
              <a:t>이벤트의 디폴트 행동 </a:t>
            </a:r>
            <a:r>
              <a:rPr lang="en-US" altLang="ko-KR" sz="1600" dirty="0"/>
              <a:t>: </a:t>
            </a:r>
            <a:r>
              <a:rPr lang="ko-KR" altLang="en-US" sz="1600" dirty="0" smtClean="0"/>
              <a:t>체크박스선택</a:t>
            </a:r>
            <a:endParaRPr lang="en-US" altLang="ko-KR" sz="1600" dirty="0"/>
          </a:p>
          <a:p>
            <a:r>
              <a:rPr lang="ko-KR" altLang="en-US" sz="2000" dirty="0" smtClean="0"/>
              <a:t>이벤트의 디폴트 행동을 막는 방법</a:t>
            </a:r>
            <a:endParaRPr lang="en-US" altLang="ko-KR" sz="2000" dirty="0" smtClean="0"/>
          </a:p>
          <a:p>
            <a:pPr lvl="1"/>
            <a:r>
              <a:rPr lang="en-US" altLang="ko-KR" sz="1800" dirty="0" smtClean="0"/>
              <a:t>1. </a:t>
            </a:r>
            <a:r>
              <a:rPr lang="ko-KR" altLang="en-US" sz="1800" dirty="0" smtClean="0"/>
              <a:t>이벤트 </a:t>
            </a:r>
            <a:r>
              <a:rPr lang="ko-KR" altLang="en-US" sz="1800" dirty="0" err="1" smtClean="0"/>
              <a:t>리스너에서</a:t>
            </a:r>
            <a:r>
              <a:rPr lang="ko-KR" altLang="en-US" sz="1800" dirty="0" smtClean="0"/>
              <a:t> </a:t>
            </a:r>
            <a:r>
              <a:rPr lang="en-US" altLang="ko-KR" sz="1800" dirty="0" smtClean="0"/>
              <a:t>false </a:t>
            </a:r>
            <a:r>
              <a:rPr lang="ko-KR" altLang="en-US" sz="1800" dirty="0" smtClean="0"/>
              <a:t>리턴</a:t>
            </a:r>
            <a:endParaRPr lang="en-US" altLang="ko-KR" sz="1800" dirty="0" smtClean="0"/>
          </a:p>
          <a:p>
            <a:pPr lvl="1"/>
            <a:endParaRPr lang="en-US" altLang="ko-KR" sz="1800" dirty="0" smtClean="0"/>
          </a:p>
          <a:p>
            <a:pPr lvl="1"/>
            <a:endParaRPr lang="en-US" altLang="ko-KR" sz="1800" dirty="0" smtClean="0"/>
          </a:p>
          <a:p>
            <a:pPr lvl="1"/>
            <a:endParaRPr lang="en-US" altLang="ko-KR" sz="1800" dirty="0" smtClean="0"/>
          </a:p>
          <a:p>
            <a:pPr lvl="1"/>
            <a:r>
              <a:rPr lang="en-US" altLang="ko-KR" sz="1800" dirty="0" smtClean="0"/>
              <a:t>2. </a:t>
            </a:r>
            <a:r>
              <a:rPr lang="ko-KR" altLang="en-US" sz="1800" dirty="0" smtClean="0"/>
              <a:t>이벤트 객체의 </a:t>
            </a:r>
            <a:r>
              <a:rPr lang="en-US" altLang="ko-KR" sz="1800" dirty="0" err="1" smtClean="0"/>
              <a:t>preventDefault</a:t>
            </a:r>
            <a:r>
              <a:rPr lang="en-US" altLang="ko-KR" sz="1800" dirty="0" smtClean="0"/>
              <a:t>() </a:t>
            </a:r>
            <a:r>
              <a:rPr lang="ko-KR" altLang="en-US" sz="1800" dirty="0" err="1" smtClean="0"/>
              <a:t>메소드</a:t>
            </a:r>
            <a:r>
              <a:rPr lang="ko-KR" altLang="en-US" sz="1800" dirty="0" smtClean="0"/>
              <a:t> 호출</a:t>
            </a:r>
            <a:endParaRPr lang="en-US" altLang="ko-KR" sz="1800" dirty="0" smtClean="0"/>
          </a:p>
          <a:p>
            <a:pPr lvl="1"/>
            <a:endParaRPr lang="en-US" altLang="ko-KR" sz="1800" dirty="0"/>
          </a:p>
          <a:p>
            <a:pPr lvl="1"/>
            <a:endParaRPr lang="en-US" altLang="ko-KR" sz="1800" dirty="0" smtClean="0"/>
          </a:p>
          <a:p>
            <a:pPr lvl="1"/>
            <a:endParaRPr lang="en-US" altLang="ko-KR" sz="1800" dirty="0"/>
          </a:p>
          <a:p>
            <a:pPr fontAlgn="base"/>
            <a:r>
              <a:rPr lang="ko-KR" altLang="en-US" sz="2000" dirty="0"/>
              <a:t>이벤트 객체의 </a:t>
            </a:r>
            <a:r>
              <a:rPr lang="en-US" altLang="ko-KR" sz="2000" dirty="0"/>
              <a:t>cancelable </a:t>
            </a:r>
            <a:r>
              <a:rPr lang="ko-KR" altLang="en-US" sz="2000" dirty="0" err="1"/>
              <a:t>프로퍼티가</a:t>
            </a:r>
            <a:r>
              <a:rPr lang="ko-KR" altLang="en-US" sz="2000" dirty="0"/>
              <a:t> </a:t>
            </a:r>
            <a:r>
              <a:rPr lang="en-US" altLang="ko-KR" sz="2000" dirty="0"/>
              <a:t>true</a:t>
            </a:r>
            <a:r>
              <a:rPr lang="ko-KR" altLang="en-US" sz="2000" dirty="0"/>
              <a:t>인 경우만 취소 가능</a:t>
            </a:r>
          </a:p>
          <a:p>
            <a:pPr lvl="1"/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403648" y="3699010"/>
            <a:ext cx="6192688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5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&lt;a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href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="http://www.naver.com" </a:t>
            </a:r>
            <a:r>
              <a:rPr lang="en-US" altLang="ko-KR" sz="1400" b="1" kern="0" dirty="0" err="1">
                <a:solidFill>
                  <a:srgbClr val="000000"/>
                </a:solidFill>
                <a:latin typeface="+mj-ea"/>
                <a:ea typeface="+mj-ea"/>
              </a:rPr>
              <a:t>onclick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="return false</a:t>
            </a:r>
            <a:r>
              <a:rPr lang="en-US" altLang="ko-KR" sz="1400" b="1" kern="0" dirty="0" smtClean="0">
                <a:solidFill>
                  <a:srgbClr val="000000"/>
                </a:solidFill>
                <a:latin typeface="+mj-ea"/>
                <a:ea typeface="+mj-ea"/>
              </a:rPr>
              <a:t>"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&gt;</a:t>
            </a:r>
          </a:p>
          <a:p>
            <a:pPr marL="1905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ko-KR" altLang="en-US" sz="1400" kern="0" dirty="0" smtClean="0">
                <a:solidFill>
                  <a:srgbClr val="000000"/>
                </a:solidFill>
                <a:latin typeface="+mj-ea"/>
                <a:ea typeface="+mj-ea"/>
              </a:rPr>
              <a:t>이동 </a:t>
            </a:r>
            <a:r>
              <a:rPr lang="ko-KR" altLang="en-US" sz="1400" kern="0" dirty="0" err="1">
                <a:solidFill>
                  <a:srgbClr val="000000"/>
                </a:solidFill>
                <a:latin typeface="+mj-ea"/>
                <a:ea typeface="+mj-ea"/>
              </a:rPr>
              <a:t>안되는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ko-KR" altLang="en-US" sz="1400" kern="0" dirty="0" smtClean="0">
                <a:solidFill>
                  <a:srgbClr val="000000"/>
                </a:solidFill>
                <a:latin typeface="+mj-ea"/>
                <a:ea typeface="+mj-ea"/>
              </a:rPr>
              <a:t>링크</a:t>
            </a:r>
            <a:endParaRPr lang="en-US" altLang="ko-KR" sz="1400" kern="0" dirty="0" smtClean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fontAlgn="base" latinLnBrk="0"/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&lt;/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a&gt;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1385573" y="5040169"/>
            <a:ext cx="6192688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5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&lt;a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href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="http://www.naver.com" </a:t>
            </a:r>
            <a:r>
              <a:rPr lang="en-US" altLang="ko-KR" sz="1400" b="1" kern="0" dirty="0" err="1">
                <a:solidFill>
                  <a:srgbClr val="000000"/>
                </a:solidFill>
                <a:latin typeface="+mj-ea"/>
                <a:ea typeface="+mj-ea"/>
              </a:rPr>
              <a:t>onclick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="</a:t>
            </a:r>
            <a:r>
              <a:rPr lang="en-US" altLang="ko-KR" sz="1400" b="1" kern="0" dirty="0" err="1">
                <a:solidFill>
                  <a:srgbClr val="000000"/>
                </a:solidFill>
                <a:latin typeface="+mj-ea"/>
                <a:ea typeface="+mj-ea"/>
              </a:rPr>
              <a:t>event.preventDefault</a:t>
            </a:r>
            <a:r>
              <a:rPr lang="en-US" altLang="ko-KR" sz="1400" b="1" kern="0" dirty="0" smtClean="0">
                <a:solidFill>
                  <a:srgbClr val="000000"/>
                </a:solidFill>
                <a:latin typeface="+mj-ea"/>
                <a:ea typeface="+mj-ea"/>
              </a:rPr>
              <a:t>();"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&gt;</a:t>
            </a:r>
          </a:p>
          <a:p>
            <a:pPr marL="1905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ko-KR" altLang="en-US" sz="1400" kern="0" dirty="0" smtClean="0">
                <a:solidFill>
                  <a:srgbClr val="000000"/>
                </a:solidFill>
                <a:latin typeface="+mj-ea"/>
                <a:ea typeface="+mj-ea"/>
              </a:rPr>
              <a:t>이동 </a:t>
            </a:r>
            <a:r>
              <a:rPr lang="ko-KR" altLang="en-US" sz="1400" kern="0" dirty="0" err="1">
                <a:solidFill>
                  <a:srgbClr val="000000"/>
                </a:solidFill>
                <a:latin typeface="+mj-ea"/>
                <a:ea typeface="+mj-ea"/>
              </a:rPr>
              <a:t>안되는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ko-KR" altLang="en-US" sz="1400" kern="0" dirty="0" smtClean="0">
                <a:solidFill>
                  <a:srgbClr val="000000"/>
                </a:solidFill>
                <a:latin typeface="+mj-ea"/>
                <a:ea typeface="+mj-ea"/>
              </a:rPr>
              <a:t>링크</a:t>
            </a:r>
            <a:endParaRPr lang="en-US" altLang="ko-KR" sz="1400" kern="0" dirty="0" smtClean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fontAlgn="base" latinLnBrk="0"/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&lt;/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a&gt;</a:t>
            </a:r>
          </a:p>
        </p:txBody>
      </p:sp>
    </p:spTree>
    <p:extLst>
      <p:ext uri="{BB962C8B-B14F-4D97-AF65-F5344CB8AC3E}">
        <p14:creationId xmlns:p14="http://schemas.microsoft.com/office/powerpoint/2010/main" val="3917066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2197968"/>
          </a:xfrm>
        </p:spPr>
        <p:txBody>
          <a:bodyPr>
            <a:normAutofit lnSpcReduction="10000"/>
          </a:bodyPr>
          <a:lstStyle/>
          <a:p>
            <a:r>
              <a:rPr lang="ko-KR" altLang="en-US" dirty="0" smtClean="0"/>
              <a:t>이벤트가 무엇이고 언제 발생하는지 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자바스크립트 코드로 이벤트 </a:t>
            </a:r>
            <a:r>
              <a:rPr lang="ko-KR" altLang="en-US" dirty="0" err="1" smtClean="0"/>
              <a:t>리스너를</a:t>
            </a:r>
            <a:r>
              <a:rPr lang="ko-KR" altLang="en-US" dirty="0" smtClean="0"/>
              <a:t> 작성할 수 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발생하는 이벤트가 </a:t>
            </a:r>
            <a:r>
              <a:rPr lang="en-US" altLang="ko-KR" dirty="0" smtClean="0"/>
              <a:t>DOM </a:t>
            </a:r>
            <a:r>
              <a:rPr lang="ko-KR" altLang="en-US" dirty="0" err="1" smtClean="0"/>
              <a:t>트리를</a:t>
            </a:r>
            <a:r>
              <a:rPr lang="ko-KR" altLang="en-US" dirty="0" smtClean="0"/>
              <a:t> 따라 흘러가는 경로를 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문서와 이미지의 로딩 완료 시 호출되는 </a:t>
            </a:r>
            <a:r>
              <a:rPr lang="en-US" altLang="ko-KR" dirty="0" err="1" smtClean="0"/>
              <a:t>onload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리스너를</a:t>
            </a:r>
            <a:r>
              <a:rPr lang="ko-KR" altLang="en-US" dirty="0" smtClean="0"/>
              <a:t> 작성할 수 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폼에 발생하는 이벤트 </a:t>
            </a:r>
            <a:r>
              <a:rPr lang="ko-KR" altLang="en-US" dirty="0" err="1" smtClean="0"/>
              <a:t>리스너를</a:t>
            </a:r>
            <a:r>
              <a:rPr lang="ko-KR" altLang="en-US" dirty="0" smtClean="0"/>
              <a:t> 다룰 수 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마우스 관련 이벤트를 다룰 수 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키 관련 이벤트를 다룰 수 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강의 목표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1453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1073" y="1484785"/>
            <a:ext cx="2943025" cy="2756056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9</a:t>
            </a:r>
            <a:r>
              <a:rPr lang="en-US" altLang="ko-KR" dirty="0" smtClean="0"/>
              <a:t>-7 </a:t>
            </a:r>
            <a:r>
              <a:rPr lang="ko-KR" altLang="en-US" dirty="0"/>
              <a:t>이벤트의 디폴트 행동 </a:t>
            </a:r>
            <a:r>
              <a:rPr lang="ko-KR" altLang="en-US" dirty="0" smtClean="0"/>
              <a:t>취소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683568" y="1412776"/>
            <a:ext cx="4248472" cy="507831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&lt;html&gt;&lt;head&gt;&lt;title&gt;</a:t>
            </a:r>
            <a:r>
              <a:rPr lang="ko-KR" altLang="en-US" sz="1200" dirty="0"/>
              <a:t>이벤트의 디폴트 행동 취소</a:t>
            </a:r>
            <a:r>
              <a:rPr lang="en-US" altLang="ko-KR" sz="1200" dirty="0"/>
              <a:t>&lt;/title&gt;</a:t>
            </a:r>
          </a:p>
          <a:p>
            <a:pPr defTabSz="180000"/>
            <a:r>
              <a:rPr lang="en-US" altLang="ko-KR" sz="1200" dirty="0"/>
              <a:t>&lt;script&gt;</a:t>
            </a:r>
          </a:p>
          <a:p>
            <a:pPr defTabSz="180000"/>
            <a:r>
              <a:rPr lang="en-US" altLang="ko-KR" sz="1200" b="1" dirty="0"/>
              <a:t>function query() {</a:t>
            </a:r>
          </a:p>
          <a:p>
            <a:pPr defTabSz="180000"/>
            <a:r>
              <a:rPr lang="en-US" altLang="ko-KR" sz="1200" b="1" dirty="0" smtClean="0"/>
              <a:t>	</a:t>
            </a:r>
            <a:r>
              <a:rPr lang="en-US" altLang="ko-KR" sz="1200" b="1" dirty="0" err="1" smtClean="0"/>
              <a:t>var</a:t>
            </a:r>
            <a:r>
              <a:rPr lang="ko-KR" altLang="en-US" sz="1200" b="1" dirty="0" smtClean="0"/>
              <a:t> </a:t>
            </a:r>
            <a:r>
              <a:rPr lang="en-US" altLang="ko-KR" sz="1200" b="1" dirty="0"/>
              <a:t>ret = confirm("</a:t>
            </a:r>
            <a:r>
              <a:rPr lang="ko-KR" altLang="en-US" sz="1200" b="1" dirty="0" err="1"/>
              <a:t>네이버로</a:t>
            </a:r>
            <a:r>
              <a:rPr lang="ko-KR" altLang="en-US" sz="1200" b="1" dirty="0"/>
              <a:t> 이동하시겠습니까</a:t>
            </a:r>
            <a:r>
              <a:rPr lang="en-US" altLang="ko-KR" sz="1200" b="1" dirty="0"/>
              <a:t>?");</a:t>
            </a:r>
          </a:p>
          <a:p>
            <a:pPr defTabSz="180000"/>
            <a:r>
              <a:rPr lang="en-US" altLang="ko-KR" sz="1200" b="1" dirty="0" smtClean="0"/>
              <a:t>	return </a:t>
            </a:r>
            <a:r>
              <a:rPr lang="en-US" altLang="ko-KR" sz="1200" b="1" dirty="0"/>
              <a:t>ret; </a:t>
            </a:r>
            <a:r>
              <a:rPr lang="en-US" altLang="ko-KR" sz="1200" dirty="0"/>
              <a:t>// confirm()</a:t>
            </a:r>
            <a:r>
              <a:rPr lang="ko-KR" altLang="en-US" sz="1200" dirty="0"/>
              <a:t>의 리턴 값은 </a:t>
            </a:r>
            <a:r>
              <a:rPr lang="en-US" altLang="ko-KR" sz="1200" dirty="0"/>
              <a:t>true </a:t>
            </a:r>
            <a:r>
              <a:rPr lang="ko-KR" altLang="en-US" sz="1200" dirty="0"/>
              <a:t>또는 </a:t>
            </a:r>
            <a:r>
              <a:rPr lang="en-US" altLang="ko-KR" sz="1200" dirty="0"/>
              <a:t>false </a:t>
            </a:r>
          </a:p>
          <a:p>
            <a:pPr defTabSz="180000"/>
            <a:r>
              <a:rPr lang="en-US" altLang="ko-KR" sz="1200" b="1" dirty="0"/>
              <a:t>}</a:t>
            </a:r>
          </a:p>
          <a:p>
            <a:pPr defTabSz="180000"/>
            <a:endParaRPr lang="ko-KR" altLang="en-US" sz="1200" dirty="0"/>
          </a:p>
          <a:p>
            <a:pPr defTabSz="180000"/>
            <a:r>
              <a:rPr lang="en-US" altLang="ko-KR" sz="1200" b="1" dirty="0"/>
              <a:t>function </a:t>
            </a:r>
            <a:r>
              <a:rPr lang="en-US" altLang="ko-KR" sz="1200" b="1" dirty="0" err="1"/>
              <a:t>noAction</a:t>
            </a:r>
            <a:r>
              <a:rPr lang="en-US" altLang="ko-KR" sz="1200" b="1" dirty="0"/>
              <a:t>(e) {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b="1" dirty="0" err="1" smtClean="0"/>
              <a:t>e.preventDefault</a:t>
            </a:r>
            <a:r>
              <a:rPr lang="en-US" altLang="ko-KR" sz="1200" b="1" dirty="0"/>
              <a:t>(); </a:t>
            </a:r>
            <a:r>
              <a:rPr lang="en-US" altLang="ko-KR" sz="1200" dirty="0"/>
              <a:t>// </a:t>
            </a:r>
            <a:r>
              <a:rPr lang="ko-KR" altLang="en-US" sz="1200" dirty="0"/>
              <a:t>이벤트의 디폴트 행동 강제취소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dirty="0"/>
              <a:t>&lt;/script&gt;</a:t>
            </a:r>
          </a:p>
          <a:p>
            <a:pPr defTabSz="180000"/>
            <a:r>
              <a:rPr lang="en-US" altLang="ko-KR" sz="1200" dirty="0"/>
              <a:t>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</a:t>
            </a:r>
            <a:r>
              <a:rPr lang="ko-KR" altLang="en-US" sz="1200" dirty="0"/>
              <a:t>이벤트의 디폴트 행동 취소</a:t>
            </a:r>
            <a:r>
              <a:rPr lang="en-US" altLang="ko-KR" sz="1200" dirty="0"/>
              <a:t>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&lt;a </a:t>
            </a:r>
            <a:r>
              <a:rPr lang="en-US" altLang="ko-KR" sz="1200" dirty="0" err="1"/>
              <a:t>href</a:t>
            </a:r>
            <a:r>
              <a:rPr lang="en-US" altLang="ko-KR" sz="1200" dirty="0"/>
              <a:t>="http://www.naver.com" 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b="1" dirty="0" err="1" smtClean="0"/>
              <a:t>onclick</a:t>
            </a:r>
            <a:r>
              <a:rPr lang="en-US" altLang="ko-KR" sz="1200" b="1" dirty="0"/>
              <a:t>="return query()"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ko-KR" altLang="en-US" sz="1200" dirty="0" err="1" smtClean="0"/>
              <a:t>네이버로</a:t>
            </a:r>
            <a:r>
              <a:rPr lang="ko-KR" altLang="en-US" sz="1200" dirty="0" smtClean="0"/>
              <a:t> </a:t>
            </a:r>
            <a:r>
              <a:rPr lang="ko-KR" altLang="en-US" sz="1200" dirty="0"/>
              <a:t>이동할 지 물어보는 링크</a:t>
            </a:r>
            <a:r>
              <a:rPr lang="en-US" altLang="ko-KR" sz="1200" dirty="0"/>
              <a:t>&lt;/a&gt;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&lt;form&gt;</a:t>
            </a:r>
          </a:p>
          <a:p>
            <a:pPr defTabSz="180000"/>
            <a:r>
              <a:rPr lang="en-US" altLang="ko-KR" sz="1200" dirty="0" smtClean="0"/>
              <a:t>	&lt;</a:t>
            </a:r>
            <a:r>
              <a:rPr lang="en-US" altLang="ko-KR" sz="1200" dirty="0"/>
              <a:t>input type="checkbox</a:t>
            </a:r>
            <a:r>
              <a:rPr lang="en-US" altLang="ko-KR" sz="1200" dirty="0" smtClean="0"/>
              <a:t>"&gt;</a:t>
            </a:r>
            <a:r>
              <a:rPr lang="ko-KR" altLang="en-US" sz="1200" dirty="0"/>
              <a:t>빵</a:t>
            </a:r>
            <a:r>
              <a:rPr lang="en-US" altLang="ko-KR" sz="1200" dirty="0"/>
              <a:t>(</a:t>
            </a:r>
            <a:r>
              <a:rPr lang="ko-KR" altLang="en-US" sz="1200" dirty="0"/>
              <a:t>체크 됨</a:t>
            </a:r>
            <a:r>
              <a:rPr lang="en-US" altLang="ko-KR" sz="1200" dirty="0"/>
              <a:t>)&lt;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 smtClean="0"/>
              <a:t>	&lt;</a:t>
            </a:r>
            <a:r>
              <a:rPr lang="en-US" altLang="ko-KR" sz="1200" dirty="0"/>
              <a:t>input type="checkbox"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b="1" dirty="0" err="1" smtClean="0"/>
              <a:t>onclick</a:t>
            </a:r>
            <a:r>
              <a:rPr lang="en-US" altLang="ko-KR" sz="1200" b="1" dirty="0"/>
              <a:t>="</a:t>
            </a:r>
            <a:r>
              <a:rPr lang="en-US" altLang="ko-KR" sz="1200" b="1" dirty="0" err="1" smtClean="0"/>
              <a:t>noAction</a:t>
            </a:r>
            <a:r>
              <a:rPr lang="en-US" altLang="ko-KR" sz="1200" b="1" dirty="0" smtClean="0"/>
              <a:t>(event)"</a:t>
            </a:r>
            <a:r>
              <a:rPr lang="en-US" altLang="ko-KR" sz="1200" dirty="0" smtClean="0"/>
              <a:t>&gt;</a:t>
            </a:r>
            <a:r>
              <a:rPr lang="ko-KR" altLang="en-US" sz="1200" dirty="0"/>
              <a:t>술</a:t>
            </a:r>
            <a:r>
              <a:rPr lang="en-US" altLang="ko-KR" sz="1200" dirty="0"/>
              <a:t>(</a:t>
            </a:r>
            <a:r>
              <a:rPr lang="ko-KR" altLang="en-US" sz="1200" dirty="0"/>
              <a:t>체크 안됨</a:t>
            </a:r>
            <a:r>
              <a:rPr lang="en-US" altLang="ko-KR" sz="1200" dirty="0"/>
              <a:t>)</a:t>
            </a:r>
          </a:p>
          <a:p>
            <a:pPr defTabSz="180000"/>
            <a:r>
              <a:rPr lang="en-US" altLang="ko-KR" sz="1200" dirty="0"/>
              <a:t>&lt;/form&gt;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grpSp>
        <p:nvGrpSpPr>
          <p:cNvPr id="10" name="그룹 9"/>
          <p:cNvGrpSpPr/>
          <p:nvPr/>
        </p:nvGrpSpPr>
        <p:grpSpPr>
          <a:xfrm>
            <a:off x="5508104" y="4403197"/>
            <a:ext cx="3024336" cy="1258051"/>
            <a:chOff x="581025" y="1700808"/>
            <a:chExt cx="7953374" cy="3173455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1025" y="1700808"/>
              <a:ext cx="4105275" cy="3105150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71999" y="1750063"/>
              <a:ext cx="3962400" cy="3124200"/>
            </a:xfrm>
            <a:prstGeom prst="rect">
              <a:avLst/>
            </a:prstGeom>
          </p:spPr>
        </p:pic>
      </p:grpSp>
      <p:sp>
        <p:nvSpPr>
          <p:cNvPr id="5" name="자유형 4"/>
          <p:cNvSpPr/>
          <p:nvPr/>
        </p:nvSpPr>
        <p:spPr>
          <a:xfrm>
            <a:off x="7164288" y="3283024"/>
            <a:ext cx="334284" cy="1193800"/>
          </a:xfrm>
          <a:custGeom>
            <a:avLst/>
            <a:gdLst>
              <a:gd name="connsiteX0" fmla="*/ 0 w 334284"/>
              <a:gd name="connsiteY0" fmla="*/ 0 h 1193800"/>
              <a:gd name="connsiteX1" fmla="*/ 287867 w 334284"/>
              <a:gd name="connsiteY1" fmla="*/ 635000 h 1193800"/>
              <a:gd name="connsiteX2" fmla="*/ 330200 w 334284"/>
              <a:gd name="connsiteY2" fmla="*/ 1193800 h 1193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34284" h="1193800">
                <a:moveTo>
                  <a:pt x="0" y="0"/>
                </a:moveTo>
                <a:cubicBezTo>
                  <a:pt x="116417" y="218016"/>
                  <a:pt x="232834" y="436033"/>
                  <a:pt x="287867" y="635000"/>
                </a:cubicBezTo>
                <a:cubicBezTo>
                  <a:pt x="342900" y="833967"/>
                  <a:pt x="336550" y="1013883"/>
                  <a:pt x="330200" y="1193800"/>
                </a:cubicBezTo>
              </a:path>
            </a:pathLst>
          </a:custGeom>
          <a:noFill/>
          <a:ln w="9525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6915153" y="5791366"/>
            <a:ext cx="1656184" cy="442674"/>
          </a:xfrm>
          <a:prstGeom prst="wedgeRoundRectCallout">
            <a:avLst>
              <a:gd name="adj1" fmla="val 15736"/>
              <a:gd name="adj2" fmla="val -13205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취소 버튼을 누르면</a:t>
            </a:r>
            <a:endParaRPr lang="en-US" altLang="ko-KR" sz="1000" dirty="0" smtClean="0"/>
          </a:p>
          <a:p>
            <a:r>
              <a:rPr lang="ko-KR" altLang="en-US" sz="1000" dirty="0" smtClean="0"/>
              <a:t> </a:t>
            </a:r>
            <a:r>
              <a:rPr lang="ko-KR" altLang="en-US" sz="1000" dirty="0" err="1" smtClean="0"/>
              <a:t>네이버로</a:t>
            </a:r>
            <a:r>
              <a:rPr lang="ko-KR" altLang="en-US" sz="1000" dirty="0" smtClean="0"/>
              <a:t> 이동하지 않음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43894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이벤트 흐름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/>
          </a:bodyPr>
          <a:lstStyle/>
          <a:p>
            <a:r>
              <a:rPr lang="ko-KR" altLang="en-US" sz="2000" dirty="0" smtClean="0"/>
              <a:t>이벤트 흐름이란</a:t>
            </a:r>
            <a:r>
              <a:rPr lang="en-US" altLang="ko-KR" sz="2000" dirty="0" smtClean="0"/>
              <a:t>?</a:t>
            </a:r>
          </a:p>
          <a:p>
            <a:pPr lvl="1"/>
            <a:r>
              <a:rPr lang="ko-KR" altLang="en-US" sz="1800" dirty="0" smtClean="0"/>
              <a:t>이벤트가 발생하면 </a:t>
            </a:r>
            <a:r>
              <a:rPr lang="en-US" altLang="ko-KR" sz="1800" dirty="0" smtClean="0"/>
              <a:t>window </a:t>
            </a:r>
            <a:r>
              <a:rPr lang="ko-KR" altLang="en-US" sz="1800" dirty="0" smtClean="0"/>
              <a:t>객체에 </a:t>
            </a:r>
            <a:r>
              <a:rPr lang="ko-KR" altLang="en-US" sz="1800" dirty="0"/>
              <a:t>먼저 도달하고</a:t>
            </a:r>
            <a:r>
              <a:rPr lang="en-US" altLang="ko-KR" sz="1800" dirty="0" smtClean="0"/>
              <a:t>, DOM </a:t>
            </a:r>
            <a:r>
              <a:rPr lang="ko-KR" altLang="en-US" sz="1800" dirty="0" err="1" smtClean="0"/>
              <a:t>트리를</a:t>
            </a:r>
            <a:r>
              <a:rPr lang="ko-KR" altLang="en-US" sz="1800" dirty="0" smtClean="0"/>
              <a:t> 따라 이벤트 </a:t>
            </a:r>
            <a:r>
              <a:rPr lang="ko-KR" altLang="en-US" sz="1800" dirty="0" err="1" smtClean="0"/>
              <a:t>타겟에</a:t>
            </a:r>
            <a:r>
              <a:rPr lang="ko-KR" altLang="en-US" sz="1800" dirty="0" smtClean="0"/>
              <a:t> 도착하고</a:t>
            </a:r>
            <a:r>
              <a:rPr lang="en-US" altLang="ko-KR" sz="1800" dirty="0" smtClean="0"/>
              <a:t>, </a:t>
            </a:r>
            <a:r>
              <a:rPr lang="ko-KR" altLang="en-US" sz="1800" dirty="0" smtClean="0"/>
              <a:t>다시 반대 방향으로 흘러 </a:t>
            </a:r>
            <a:r>
              <a:rPr lang="en-US" altLang="ko-KR" sz="1800" dirty="0" smtClean="0"/>
              <a:t>window </a:t>
            </a:r>
            <a:r>
              <a:rPr lang="ko-KR" altLang="en-US" sz="1800" dirty="0" smtClean="0"/>
              <a:t>객체에 도달한 다음 사라지는 과정</a:t>
            </a:r>
            <a:endParaRPr lang="en-US" altLang="ko-KR" sz="1800" dirty="0" smtClean="0"/>
          </a:p>
          <a:p>
            <a:pPr lvl="1"/>
            <a:endParaRPr lang="en-US" altLang="ko-KR" sz="1800" dirty="0" smtClean="0"/>
          </a:p>
          <a:p>
            <a:r>
              <a:rPr lang="ko-KR" altLang="en-US" sz="2000" dirty="0" smtClean="0"/>
              <a:t>이벤트가 흘러가는 과정</a:t>
            </a:r>
            <a:endParaRPr lang="en-US" altLang="ko-KR" sz="2000" dirty="0" smtClean="0"/>
          </a:p>
          <a:p>
            <a:pPr lvl="1"/>
            <a:r>
              <a:rPr lang="ko-KR" altLang="en-US" sz="1800" dirty="0" err="1" smtClean="0"/>
              <a:t>캡쳐</a:t>
            </a:r>
            <a:r>
              <a:rPr lang="ko-KR" altLang="en-US" sz="1800" dirty="0" smtClean="0"/>
              <a:t> 단계</a:t>
            </a:r>
            <a:r>
              <a:rPr lang="en-US" altLang="ko-KR" sz="1800" dirty="0" smtClean="0"/>
              <a:t>(capturing phase) </a:t>
            </a:r>
          </a:p>
          <a:p>
            <a:pPr lvl="2"/>
            <a:r>
              <a:rPr lang="ko-KR" altLang="en-US" sz="1600" dirty="0"/>
              <a:t>이벤트가 </a:t>
            </a:r>
            <a:r>
              <a:rPr lang="en-US" altLang="ko-KR" sz="1600" dirty="0" smtClean="0"/>
              <a:t>window </a:t>
            </a:r>
            <a:r>
              <a:rPr lang="ko-KR" altLang="en-US" sz="1600" dirty="0" smtClean="0"/>
              <a:t>객체에서 중간의 모든 </a:t>
            </a:r>
            <a:r>
              <a:rPr lang="en-US" altLang="ko-KR" sz="1600" dirty="0" smtClean="0"/>
              <a:t>DOM </a:t>
            </a:r>
            <a:r>
              <a:rPr lang="ko-KR" altLang="en-US" sz="1600" dirty="0" smtClean="0"/>
              <a:t>객체를 거쳐 </a:t>
            </a:r>
            <a:r>
              <a:rPr lang="ko-KR" altLang="en-US" sz="1600" dirty="0" err="1"/>
              <a:t>타겟</a:t>
            </a:r>
            <a:r>
              <a:rPr lang="en-US" altLang="ko-KR" sz="1600" dirty="0"/>
              <a:t> </a:t>
            </a:r>
            <a:r>
              <a:rPr lang="ko-KR" altLang="en-US" sz="1600" dirty="0" smtClean="0"/>
              <a:t>객체에 전달되는 과정</a:t>
            </a:r>
            <a:endParaRPr lang="en-US" altLang="ko-KR" sz="1600" dirty="0" smtClean="0"/>
          </a:p>
          <a:p>
            <a:pPr lvl="2"/>
            <a:r>
              <a:rPr lang="ko-KR" altLang="en-US" sz="1600" dirty="0" smtClean="0"/>
              <a:t>이벤트가 거쳐가는 모든 </a:t>
            </a:r>
            <a:r>
              <a:rPr lang="en-US" altLang="ko-KR" sz="1600" dirty="0" smtClean="0"/>
              <a:t>DOM </a:t>
            </a:r>
            <a:r>
              <a:rPr lang="ko-KR" altLang="en-US" sz="1600" dirty="0" smtClean="0"/>
              <a:t>객체</a:t>
            </a:r>
            <a:r>
              <a:rPr lang="en-US" altLang="ko-KR" sz="1600" dirty="0" smtClean="0"/>
              <a:t>(window</a:t>
            </a:r>
            <a:r>
              <a:rPr lang="ko-KR" altLang="en-US" sz="1600" dirty="0" smtClean="0"/>
              <a:t>포함</a:t>
            </a:r>
            <a:r>
              <a:rPr lang="en-US" altLang="ko-KR" sz="1600" dirty="0" smtClean="0"/>
              <a:t>)</a:t>
            </a:r>
            <a:r>
              <a:rPr lang="ko-KR" altLang="en-US" sz="1600" dirty="0" smtClean="0"/>
              <a:t>의 이벤트 </a:t>
            </a:r>
            <a:r>
              <a:rPr lang="ko-KR" altLang="en-US" sz="1600" dirty="0" err="1" smtClean="0"/>
              <a:t>리스너</a:t>
            </a:r>
            <a:r>
              <a:rPr lang="ko-KR" altLang="en-US" sz="1600" dirty="0" smtClean="0"/>
              <a:t> 실행 </a:t>
            </a:r>
            <a:endParaRPr lang="en-US" altLang="ko-KR" sz="1600" dirty="0" smtClean="0"/>
          </a:p>
          <a:p>
            <a:pPr lvl="1"/>
            <a:r>
              <a:rPr lang="ko-KR" altLang="en-US" sz="1800" dirty="0" smtClean="0"/>
              <a:t>버블 단계</a:t>
            </a:r>
            <a:r>
              <a:rPr lang="en-US" altLang="ko-KR" sz="1800" dirty="0" smtClean="0"/>
              <a:t>(bubbling phase) </a:t>
            </a:r>
          </a:p>
          <a:p>
            <a:pPr lvl="2"/>
            <a:r>
              <a:rPr lang="ko-KR" altLang="en-US" sz="1600" dirty="0" smtClean="0"/>
              <a:t>이벤트가 </a:t>
            </a:r>
            <a:r>
              <a:rPr lang="ko-KR" altLang="en-US" sz="1600" dirty="0" err="1" smtClean="0"/>
              <a:t>타겟에서</a:t>
            </a:r>
            <a:r>
              <a:rPr lang="ko-KR" altLang="en-US" sz="1600" dirty="0" smtClean="0"/>
              <a:t> 중간의 모든 </a:t>
            </a:r>
            <a:r>
              <a:rPr lang="en-US" altLang="ko-KR" sz="1600" dirty="0" smtClean="0"/>
              <a:t>DOM </a:t>
            </a:r>
            <a:r>
              <a:rPr lang="ko-KR" altLang="en-US" sz="1600" dirty="0" smtClean="0"/>
              <a:t>객체를 거쳐</a:t>
            </a:r>
            <a:r>
              <a:rPr lang="en-US" altLang="ko-KR" sz="1600" dirty="0" smtClean="0"/>
              <a:t> </a:t>
            </a:r>
            <a:r>
              <a:rPr lang="en-US" altLang="ko-KR" sz="1600" dirty="0"/>
              <a:t>window </a:t>
            </a:r>
            <a:r>
              <a:rPr lang="ko-KR" altLang="en-US" sz="1600" dirty="0" smtClean="0"/>
              <a:t>객체에 전달되는 과정 </a:t>
            </a:r>
            <a:endParaRPr lang="en-US" altLang="ko-KR" sz="1600" dirty="0" smtClean="0"/>
          </a:p>
          <a:p>
            <a:pPr lvl="2"/>
            <a:r>
              <a:rPr lang="ko-KR" altLang="en-US" sz="1600" dirty="0"/>
              <a:t>이벤트가 거쳐가는 모든 </a:t>
            </a:r>
            <a:r>
              <a:rPr lang="en-US" altLang="ko-KR" sz="1600" dirty="0"/>
              <a:t>DOM </a:t>
            </a:r>
            <a:r>
              <a:rPr lang="ko-KR" altLang="en-US" sz="1600" dirty="0"/>
              <a:t>객체</a:t>
            </a:r>
            <a:r>
              <a:rPr lang="en-US" altLang="ko-KR" sz="1600" dirty="0"/>
              <a:t>(window</a:t>
            </a:r>
            <a:r>
              <a:rPr lang="ko-KR" altLang="en-US" sz="1600" dirty="0"/>
              <a:t>포함</a:t>
            </a:r>
            <a:r>
              <a:rPr lang="en-US" altLang="ko-KR" sz="1600" dirty="0"/>
              <a:t>)</a:t>
            </a:r>
            <a:r>
              <a:rPr lang="ko-KR" altLang="en-US" sz="1600" dirty="0"/>
              <a:t>의 </a:t>
            </a:r>
            <a:r>
              <a:rPr lang="ko-KR" altLang="en-US" sz="1600" dirty="0" smtClean="0"/>
              <a:t>이벤트 </a:t>
            </a:r>
            <a:r>
              <a:rPr lang="ko-KR" altLang="en-US" sz="1600" dirty="0" err="1" smtClean="0"/>
              <a:t>리스너</a:t>
            </a:r>
            <a:r>
              <a:rPr lang="ko-KR" altLang="en-US" sz="1600" dirty="0" smtClean="0"/>
              <a:t> 실행 </a:t>
            </a:r>
            <a:endParaRPr lang="en-US" altLang="ko-KR" sz="1600" dirty="0"/>
          </a:p>
          <a:p>
            <a:endParaRPr lang="en-US" altLang="ko-KR" sz="2000" dirty="0" smtClean="0"/>
          </a:p>
          <a:p>
            <a:r>
              <a:rPr lang="en-US" altLang="ko-KR" sz="2000" dirty="0" smtClean="0"/>
              <a:t>DOM </a:t>
            </a:r>
            <a:r>
              <a:rPr lang="ko-KR" altLang="en-US" sz="2000" dirty="0" smtClean="0"/>
              <a:t>객체에는 </a:t>
            </a:r>
            <a:r>
              <a:rPr lang="ko-KR" altLang="en-US" sz="2000" dirty="0" err="1" smtClean="0"/>
              <a:t>캡쳐</a:t>
            </a:r>
            <a:r>
              <a:rPr lang="ko-KR" altLang="en-US" sz="2000" dirty="0" smtClean="0"/>
              <a:t> </a:t>
            </a:r>
            <a:r>
              <a:rPr lang="ko-KR" altLang="en-US" sz="2000" dirty="0" err="1" smtClean="0"/>
              <a:t>리스너와</a:t>
            </a:r>
            <a:r>
              <a:rPr lang="ko-KR" altLang="en-US" sz="2000" dirty="0" smtClean="0"/>
              <a:t> 버블 </a:t>
            </a:r>
            <a:r>
              <a:rPr lang="ko-KR" altLang="en-US" sz="2000" dirty="0" err="1" smtClean="0"/>
              <a:t>리스너</a:t>
            </a:r>
            <a:r>
              <a:rPr lang="ko-KR" altLang="en-US" sz="2000" dirty="0" smtClean="0"/>
              <a:t> 두 개 모두 작성할 수 있음</a:t>
            </a:r>
            <a:endParaRPr lang="en-US" altLang="ko-KR" sz="2000" dirty="0" smtClean="0"/>
          </a:p>
          <a:p>
            <a:pPr lvl="0"/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0300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0072" y="2203998"/>
            <a:ext cx="2807893" cy="2027552"/>
          </a:xfrm>
          <a:prstGeom prst="rect">
            <a:avLst/>
          </a:prstGeom>
        </p:spPr>
      </p:pic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이벤트 흐름 사례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샘플 웹 페이지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22</a:t>
            </a:fld>
            <a:endParaRPr lang="ko-KR" altLang="en-US"/>
          </a:p>
        </p:txBody>
      </p:sp>
      <p:sp>
        <p:nvSpPr>
          <p:cNvPr id="52" name="직사각형 51"/>
          <p:cNvSpPr/>
          <p:nvPr/>
        </p:nvSpPr>
        <p:spPr>
          <a:xfrm>
            <a:off x="1089796" y="2144177"/>
            <a:ext cx="3888432" cy="2123658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108000" rIns="36000">
            <a:spAutoFit/>
          </a:bodyPr>
          <a:lstStyle/>
          <a:p>
            <a:pPr defTabSz="180000"/>
            <a:r>
              <a:rPr lang="en-US" altLang="ko-KR" sz="1100" dirty="0"/>
              <a:t>&lt;!DOCTYPE html&gt;</a:t>
            </a:r>
          </a:p>
          <a:p>
            <a:pPr defTabSz="180000"/>
            <a:r>
              <a:rPr lang="en-US" altLang="ko-KR" sz="1100" dirty="0"/>
              <a:t>&lt;html</a:t>
            </a:r>
            <a:r>
              <a:rPr lang="en-US" altLang="ko-KR" sz="1100" dirty="0" smtClean="0"/>
              <a:t>&gt;&lt;</a:t>
            </a:r>
            <a:r>
              <a:rPr lang="en-US" altLang="ko-KR" sz="1100" dirty="0"/>
              <a:t>head</a:t>
            </a:r>
            <a:r>
              <a:rPr lang="en-US" altLang="ko-KR" sz="1100" dirty="0" smtClean="0"/>
              <a:t>&gt;&lt;</a:t>
            </a:r>
            <a:r>
              <a:rPr lang="en-US" altLang="ko-KR" sz="1100" dirty="0"/>
              <a:t>title&gt;HTML DOM </a:t>
            </a:r>
            <a:r>
              <a:rPr lang="ko-KR" altLang="en-US" sz="1100" dirty="0"/>
              <a:t>트리</a:t>
            </a:r>
            <a:r>
              <a:rPr lang="en-US" altLang="ko-KR" sz="1100" dirty="0"/>
              <a:t>&lt;/title</a:t>
            </a:r>
            <a:r>
              <a:rPr lang="en-US" altLang="ko-KR" sz="1100" dirty="0" smtClean="0"/>
              <a:t>&gt;&lt;/</a:t>
            </a:r>
            <a:r>
              <a:rPr lang="en-US" altLang="ko-KR" sz="1100" dirty="0"/>
              <a:t>head&gt;</a:t>
            </a:r>
          </a:p>
          <a:p>
            <a:pPr defTabSz="180000"/>
            <a:r>
              <a:rPr lang="en-US" altLang="ko-KR" sz="1100" dirty="0"/>
              <a:t>&lt;body&gt;</a:t>
            </a:r>
          </a:p>
          <a:p>
            <a:pPr defTabSz="180000"/>
            <a:r>
              <a:rPr lang="en-US" altLang="ko-KR" sz="1100" dirty="0" smtClean="0"/>
              <a:t>&lt;p style="</a:t>
            </a:r>
            <a:r>
              <a:rPr lang="en-US" altLang="ko-KR" sz="1100" dirty="0" err="1" smtClean="0"/>
              <a:t>color:blue</a:t>
            </a:r>
            <a:r>
              <a:rPr lang="en-US" altLang="ko-KR" sz="1100" dirty="0" smtClean="0"/>
              <a:t>" &gt;</a:t>
            </a:r>
            <a:r>
              <a:rPr lang="ko-KR" altLang="en-US" sz="1100" dirty="0" smtClean="0"/>
              <a:t>이것은 </a:t>
            </a:r>
          </a:p>
          <a:p>
            <a:pPr defTabSz="180000"/>
            <a:r>
              <a:rPr lang="en-US" altLang="ko-KR" sz="1100" dirty="0" smtClean="0"/>
              <a:t>    &lt;span style="</a:t>
            </a:r>
            <a:r>
              <a:rPr lang="en-US" altLang="ko-KR" sz="1100" dirty="0" err="1" smtClean="0"/>
              <a:t>color:red</a:t>
            </a:r>
            <a:r>
              <a:rPr lang="en-US" altLang="ko-KR" sz="1100" dirty="0" smtClean="0"/>
              <a:t>"&gt;</a:t>
            </a:r>
            <a:r>
              <a:rPr lang="ko-KR" altLang="en-US" sz="1100" dirty="0" smtClean="0"/>
              <a:t>문장입니다</a:t>
            </a:r>
            <a:r>
              <a:rPr lang="en-US" altLang="ko-KR" sz="1100" dirty="0" smtClean="0"/>
              <a:t>.&lt;/span&gt;</a:t>
            </a:r>
          </a:p>
          <a:p>
            <a:pPr defTabSz="180000"/>
            <a:r>
              <a:rPr lang="en-US" altLang="ko-KR" sz="1100" dirty="0" smtClean="0"/>
              <a:t>&lt;/p&gt;</a:t>
            </a:r>
          </a:p>
          <a:p>
            <a:pPr defTabSz="180000"/>
            <a:r>
              <a:rPr lang="en-US" altLang="ko-KR" sz="1100" dirty="0" smtClean="0"/>
              <a:t>&lt;form&gt;</a:t>
            </a:r>
          </a:p>
          <a:p>
            <a:pPr defTabSz="180000"/>
            <a:r>
              <a:rPr lang="en-US" altLang="ko-KR" sz="1100" dirty="0" smtClean="0"/>
              <a:t>    &lt;input type="text"&gt;</a:t>
            </a:r>
          </a:p>
          <a:p>
            <a:pPr defTabSz="180000"/>
            <a:r>
              <a:rPr lang="en-US" altLang="ko-KR" sz="1100" dirty="0" smtClean="0"/>
              <a:t>    </a:t>
            </a:r>
            <a:r>
              <a:rPr lang="en-US" altLang="ko-KR" sz="1100" b="1" dirty="0" smtClean="0"/>
              <a:t>&lt;input type="button" value="</a:t>
            </a:r>
            <a:r>
              <a:rPr lang="ko-KR" altLang="en-US" sz="1100" b="1" dirty="0" smtClean="0"/>
              <a:t>테스트</a:t>
            </a:r>
            <a:r>
              <a:rPr lang="en-US" altLang="ko-KR" sz="1100" b="1" dirty="0" smtClean="0"/>
              <a:t>" id="button"&gt;</a:t>
            </a:r>
            <a:endParaRPr lang="ko-KR" altLang="en-US" sz="1100" b="1" dirty="0" smtClean="0"/>
          </a:p>
          <a:p>
            <a:pPr defTabSz="180000"/>
            <a:r>
              <a:rPr lang="en-US" altLang="ko-KR" sz="1100" dirty="0" smtClean="0"/>
              <a:t>    &lt;</a:t>
            </a:r>
            <a:r>
              <a:rPr lang="en-US" altLang="ko-KR" sz="1100" dirty="0" err="1" smtClean="0"/>
              <a:t>hr</a:t>
            </a:r>
            <a:r>
              <a:rPr lang="en-US" altLang="ko-KR" sz="1100" dirty="0" smtClean="0"/>
              <a:t>&gt;</a:t>
            </a:r>
          </a:p>
          <a:p>
            <a:pPr defTabSz="180000"/>
            <a:r>
              <a:rPr lang="en-US" altLang="ko-KR" sz="1100" dirty="0" smtClean="0"/>
              <a:t>&lt;/form&gt;</a:t>
            </a:r>
          </a:p>
          <a:p>
            <a:pPr defTabSz="180000"/>
            <a:r>
              <a:rPr lang="en-US" altLang="ko-KR" sz="1100" dirty="0" smtClean="0"/>
              <a:t>&lt;/</a:t>
            </a:r>
            <a:r>
              <a:rPr lang="en-US" altLang="ko-KR" sz="1100" dirty="0"/>
              <a:t>body</a:t>
            </a:r>
            <a:r>
              <a:rPr lang="en-US" altLang="ko-KR" sz="1100" dirty="0" smtClean="0"/>
              <a:t>&gt;&lt;/</a:t>
            </a:r>
            <a:r>
              <a:rPr lang="en-US" altLang="ko-KR" sz="1100" dirty="0"/>
              <a:t>html&gt;</a:t>
            </a:r>
          </a:p>
        </p:txBody>
      </p:sp>
      <p:sp>
        <p:nvSpPr>
          <p:cNvPr id="89" name="타원 88"/>
          <p:cNvSpPr/>
          <p:nvPr/>
        </p:nvSpPr>
        <p:spPr>
          <a:xfrm>
            <a:off x="6851444" y="3545060"/>
            <a:ext cx="575056" cy="327309"/>
          </a:xfrm>
          <a:prstGeom prst="ellipse">
            <a:avLst/>
          </a:prstGeom>
          <a:noFill/>
          <a:ln w="9525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TextBox 91"/>
          <p:cNvSpPr txBox="1"/>
          <p:nvPr/>
        </p:nvSpPr>
        <p:spPr>
          <a:xfrm>
            <a:off x="6300192" y="4293096"/>
            <a:ext cx="1836143" cy="272415"/>
          </a:xfrm>
          <a:prstGeom prst="wedgeRoundRectCallout">
            <a:avLst>
              <a:gd name="adj1" fmla="val 5610"/>
              <a:gd name="adj2" fmla="val -21784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버튼 클릭</a:t>
            </a:r>
            <a:r>
              <a:rPr lang="en-US" altLang="ko-KR" sz="1000" dirty="0" smtClean="0"/>
              <a:t>, click </a:t>
            </a:r>
            <a:r>
              <a:rPr lang="ko-KR" altLang="en-US" sz="1000" dirty="0" smtClean="0"/>
              <a:t>이벤트 발생</a:t>
            </a:r>
            <a:endParaRPr lang="ko-KR" altLang="en-US" sz="1000" dirty="0"/>
          </a:p>
        </p:txBody>
      </p:sp>
      <p:sp>
        <p:nvSpPr>
          <p:cNvPr id="6" name="자유형 5"/>
          <p:cNvSpPr/>
          <p:nvPr/>
        </p:nvSpPr>
        <p:spPr>
          <a:xfrm>
            <a:off x="3107821" y="3437170"/>
            <a:ext cx="3809513" cy="157756"/>
          </a:xfrm>
          <a:custGeom>
            <a:avLst/>
            <a:gdLst>
              <a:gd name="connsiteX0" fmla="*/ 0 w 3809513"/>
              <a:gd name="connsiteY0" fmla="*/ 113935 h 157756"/>
              <a:gd name="connsiteX1" fmla="*/ 493718 w 3809513"/>
              <a:gd name="connsiteY1" fmla="*/ 0 h 157756"/>
              <a:gd name="connsiteX2" fmla="*/ 2760729 w 3809513"/>
              <a:gd name="connsiteY2" fmla="*/ 40899 h 157756"/>
              <a:gd name="connsiteX3" fmla="*/ 3809513 w 3809513"/>
              <a:gd name="connsiteY3" fmla="*/ 157756 h 157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09513" h="157756">
                <a:moveTo>
                  <a:pt x="0" y="113935"/>
                </a:moveTo>
                <a:cubicBezTo>
                  <a:pt x="16798" y="63054"/>
                  <a:pt x="493718" y="0"/>
                  <a:pt x="493718" y="0"/>
                </a:cubicBezTo>
                <a:lnTo>
                  <a:pt x="2760729" y="40899"/>
                </a:lnTo>
                <a:cubicBezTo>
                  <a:pt x="3313361" y="67192"/>
                  <a:pt x="3561437" y="112474"/>
                  <a:pt x="3809513" y="157756"/>
                </a:cubicBezTo>
              </a:path>
            </a:pathLst>
          </a:custGeom>
          <a:noFill/>
          <a:ln w="9525">
            <a:solidFill>
              <a:srgbClr val="C00000"/>
            </a:solidFill>
            <a:prstDash val="solid"/>
            <a:headEnd type="triangl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8559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23</a:t>
            </a:fld>
            <a:endParaRPr lang="ko-KR" altLang="en-US"/>
          </a:p>
        </p:txBody>
      </p:sp>
      <p:sp>
        <p:nvSpPr>
          <p:cNvPr id="46" name="Rectangle 410"/>
          <p:cNvSpPr>
            <a:spLocks noChangeArrowheads="1"/>
          </p:cNvSpPr>
          <p:nvPr/>
        </p:nvSpPr>
        <p:spPr bwMode="auto">
          <a:xfrm>
            <a:off x="3352428" y="924581"/>
            <a:ext cx="1143000" cy="2880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chemeClr val="accent2">
                <a:lumMod val="7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36000" tIns="46038" rIns="36000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kumimoji="0" lang="en-US" altLang="ko-KR" sz="1400" dirty="0">
                <a:solidFill>
                  <a:srgbClr val="0070C0"/>
                </a:solidFill>
                <a:latin typeface="Helvetica" pitchFamily="34" charset="0"/>
                <a:ea typeface="돋움" pitchFamily="50" charset="-127"/>
              </a:rPr>
              <a:t>window</a:t>
            </a:r>
          </a:p>
        </p:txBody>
      </p:sp>
      <p:cxnSp>
        <p:nvCxnSpPr>
          <p:cNvPr id="52" name="직선 연결선 51"/>
          <p:cNvCxnSpPr>
            <a:stCxn id="46" idx="2"/>
            <a:endCxn id="53" idx="0"/>
          </p:cNvCxnSpPr>
          <p:nvPr/>
        </p:nvCxnSpPr>
        <p:spPr>
          <a:xfrm>
            <a:off x="3923928" y="1212613"/>
            <a:ext cx="0" cy="353728"/>
          </a:xfrm>
          <a:prstGeom prst="line">
            <a:avLst/>
          </a:prstGeom>
          <a:ln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411"/>
          <p:cNvSpPr>
            <a:spLocks noChangeArrowheads="1"/>
          </p:cNvSpPr>
          <p:nvPr/>
        </p:nvSpPr>
        <p:spPr bwMode="auto">
          <a:xfrm>
            <a:off x="3352428" y="1566341"/>
            <a:ext cx="1143000" cy="288032"/>
          </a:xfrm>
          <a:prstGeom prst="rect">
            <a:avLst/>
          </a:prstGeom>
          <a:solidFill>
            <a:srgbClr val="FFFF66"/>
          </a:solidFill>
          <a:ln w="9525">
            <a:solidFill>
              <a:schemeClr val="accent2">
                <a:lumMod val="7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36000" tIns="46038" rIns="36000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kumimoji="0" lang="en-US" altLang="ko-KR" sz="1400" dirty="0">
                <a:solidFill>
                  <a:srgbClr val="0070C0"/>
                </a:solidFill>
                <a:latin typeface="Helvetica" pitchFamily="34" charset="0"/>
                <a:ea typeface="돋움" pitchFamily="50" charset="-127"/>
              </a:rPr>
              <a:t>document</a:t>
            </a:r>
          </a:p>
        </p:txBody>
      </p:sp>
      <p:sp>
        <p:nvSpPr>
          <p:cNvPr id="54" name="Rectangle 411"/>
          <p:cNvSpPr>
            <a:spLocks noChangeArrowheads="1"/>
          </p:cNvSpPr>
          <p:nvPr/>
        </p:nvSpPr>
        <p:spPr bwMode="auto">
          <a:xfrm>
            <a:off x="3352428" y="2180208"/>
            <a:ext cx="1143000" cy="312688"/>
          </a:xfrm>
          <a:prstGeom prst="rect">
            <a:avLst/>
          </a:prstGeom>
          <a:solidFill>
            <a:srgbClr val="FFFF66"/>
          </a:solidFill>
          <a:ln w="9525">
            <a:solidFill>
              <a:schemeClr val="accent2">
                <a:lumMod val="7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36000" tIns="46038" rIns="36000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kumimoji="0" lang="en-US" altLang="ko-KR" sz="1400" dirty="0" smtClean="0">
                <a:solidFill>
                  <a:srgbClr val="0070C0"/>
                </a:solidFill>
                <a:latin typeface="Helvetica" pitchFamily="34" charset="0"/>
                <a:ea typeface="돋움" pitchFamily="50" charset="-127"/>
              </a:rPr>
              <a:t>html</a:t>
            </a:r>
            <a:endParaRPr kumimoji="0" lang="en-US" altLang="ko-KR" sz="1400" dirty="0">
              <a:solidFill>
                <a:srgbClr val="0070C0"/>
              </a:solidFill>
              <a:latin typeface="Helvetica" pitchFamily="34" charset="0"/>
              <a:ea typeface="돋움" pitchFamily="50" charset="-127"/>
            </a:endParaRPr>
          </a:p>
        </p:txBody>
      </p:sp>
      <p:cxnSp>
        <p:nvCxnSpPr>
          <p:cNvPr id="55" name="직선 연결선 54"/>
          <p:cNvCxnSpPr>
            <a:stCxn id="53" idx="2"/>
            <a:endCxn id="54" idx="0"/>
          </p:cNvCxnSpPr>
          <p:nvPr/>
        </p:nvCxnSpPr>
        <p:spPr>
          <a:xfrm>
            <a:off x="3923928" y="1854373"/>
            <a:ext cx="0" cy="325835"/>
          </a:xfrm>
          <a:prstGeom prst="line">
            <a:avLst/>
          </a:prstGeom>
          <a:ln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411"/>
          <p:cNvSpPr>
            <a:spLocks noChangeArrowheads="1"/>
          </p:cNvSpPr>
          <p:nvPr/>
        </p:nvSpPr>
        <p:spPr bwMode="auto">
          <a:xfrm>
            <a:off x="1864278" y="3529966"/>
            <a:ext cx="770691" cy="32487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accent2">
                <a:lumMod val="7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36000" tIns="46038" rIns="36000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kumimoji="0" lang="en-US" altLang="ko-KR" sz="1400" dirty="0" smtClean="0">
                <a:solidFill>
                  <a:srgbClr val="0070C0"/>
                </a:solidFill>
                <a:latin typeface="Helvetica" pitchFamily="34" charset="0"/>
                <a:ea typeface="돋움" pitchFamily="50" charset="-127"/>
              </a:rPr>
              <a:t>head</a:t>
            </a:r>
            <a:endParaRPr kumimoji="0" lang="en-US" altLang="ko-KR" sz="1400" dirty="0">
              <a:solidFill>
                <a:srgbClr val="0070C0"/>
              </a:solidFill>
              <a:latin typeface="Helvetica" pitchFamily="34" charset="0"/>
              <a:ea typeface="돋움" pitchFamily="50" charset="-127"/>
            </a:endParaRPr>
          </a:p>
        </p:txBody>
      </p:sp>
      <p:sp>
        <p:nvSpPr>
          <p:cNvPr id="58" name="Rectangle 411"/>
          <p:cNvSpPr>
            <a:spLocks noChangeArrowheads="1"/>
          </p:cNvSpPr>
          <p:nvPr/>
        </p:nvSpPr>
        <p:spPr bwMode="auto">
          <a:xfrm>
            <a:off x="5258101" y="3529966"/>
            <a:ext cx="765182" cy="324878"/>
          </a:xfrm>
          <a:prstGeom prst="rect">
            <a:avLst/>
          </a:prstGeom>
          <a:solidFill>
            <a:srgbClr val="FFFF66"/>
          </a:solidFill>
          <a:ln w="9525">
            <a:solidFill>
              <a:schemeClr val="accent2">
                <a:lumMod val="7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36000" tIns="46038" rIns="36000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kumimoji="0" lang="en-US" altLang="ko-KR" sz="1400" dirty="0" smtClean="0">
                <a:solidFill>
                  <a:srgbClr val="0070C0"/>
                </a:solidFill>
                <a:latin typeface="Helvetica" pitchFamily="34" charset="0"/>
                <a:ea typeface="돋움" pitchFamily="50" charset="-127"/>
              </a:rPr>
              <a:t>body</a:t>
            </a:r>
            <a:endParaRPr kumimoji="0" lang="en-US" altLang="ko-KR" sz="1400" dirty="0">
              <a:solidFill>
                <a:srgbClr val="0070C0"/>
              </a:solidFill>
              <a:latin typeface="Helvetica" pitchFamily="34" charset="0"/>
              <a:ea typeface="돋움" pitchFamily="50" charset="-127"/>
            </a:endParaRPr>
          </a:p>
        </p:txBody>
      </p:sp>
      <p:sp>
        <p:nvSpPr>
          <p:cNvPr id="60" name="Rectangle 411"/>
          <p:cNvSpPr>
            <a:spLocks noChangeArrowheads="1"/>
          </p:cNvSpPr>
          <p:nvPr/>
        </p:nvSpPr>
        <p:spPr bwMode="auto">
          <a:xfrm>
            <a:off x="1823775" y="4714910"/>
            <a:ext cx="831953" cy="31930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accent2">
                <a:lumMod val="7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36000" tIns="46038" rIns="36000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kumimoji="0" lang="en-US" altLang="ko-KR" sz="1400" dirty="0" smtClean="0">
                <a:solidFill>
                  <a:srgbClr val="0070C0"/>
                </a:solidFill>
                <a:latin typeface="Helvetica" pitchFamily="34" charset="0"/>
                <a:ea typeface="돋움" pitchFamily="50" charset="-127"/>
              </a:rPr>
              <a:t>title</a:t>
            </a:r>
            <a:endParaRPr kumimoji="0" lang="en-US" altLang="ko-KR" sz="1400" dirty="0">
              <a:solidFill>
                <a:srgbClr val="0070C0"/>
              </a:solidFill>
              <a:latin typeface="Helvetica" pitchFamily="34" charset="0"/>
              <a:ea typeface="돋움" pitchFamily="50" charset="-127"/>
            </a:endParaRPr>
          </a:p>
        </p:txBody>
      </p:sp>
      <p:cxnSp>
        <p:nvCxnSpPr>
          <p:cNvPr id="61" name="직선 연결선 60"/>
          <p:cNvCxnSpPr>
            <a:stCxn id="56" idx="2"/>
            <a:endCxn id="60" idx="0"/>
          </p:cNvCxnSpPr>
          <p:nvPr/>
        </p:nvCxnSpPr>
        <p:spPr>
          <a:xfrm flipH="1">
            <a:off x="2239752" y="3854845"/>
            <a:ext cx="9872" cy="860065"/>
          </a:xfrm>
          <a:prstGeom prst="line">
            <a:avLst/>
          </a:prstGeom>
          <a:ln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angle 411"/>
          <p:cNvSpPr>
            <a:spLocks noChangeArrowheads="1"/>
          </p:cNvSpPr>
          <p:nvPr/>
        </p:nvSpPr>
        <p:spPr bwMode="auto">
          <a:xfrm>
            <a:off x="4328316" y="4714910"/>
            <a:ext cx="562790" cy="31930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accent2">
                <a:lumMod val="7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36000" tIns="46038" rIns="36000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kumimoji="0" lang="en-US" altLang="ko-KR" sz="1400" dirty="0" smtClean="0">
                <a:solidFill>
                  <a:srgbClr val="0070C0"/>
                </a:solidFill>
                <a:latin typeface="Helvetica" pitchFamily="34" charset="0"/>
                <a:ea typeface="돋움" pitchFamily="50" charset="-127"/>
              </a:rPr>
              <a:t>p</a:t>
            </a:r>
            <a:endParaRPr kumimoji="0" lang="en-US" altLang="ko-KR" sz="1400" dirty="0">
              <a:solidFill>
                <a:srgbClr val="0070C0"/>
              </a:solidFill>
              <a:latin typeface="Helvetica" pitchFamily="34" charset="0"/>
              <a:ea typeface="돋움" pitchFamily="50" charset="-127"/>
            </a:endParaRPr>
          </a:p>
        </p:txBody>
      </p:sp>
      <p:sp>
        <p:nvSpPr>
          <p:cNvPr id="69" name="Rectangle 411"/>
          <p:cNvSpPr>
            <a:spLocks noChangeArrowheads="1"/>
          </p:cNvSpPr>
          <p:nvPr/>
        </p:nvSpPr>
        <p:spPr bwMode="auto">
          <a:xfrm>
            <a:off x="6385633" y="4714910"/>
            <a:ext cx="576065" cy="301966"/>
          </a:xfrm>
          <a:prstGeom prst="rect">
            <a:avLst/>
          </a:prstGeom>
          <a:solidFill>
            <a:srgbClr val="FFFF66"/>
          </a:solidFill>
          <a:ln w="9525">
            <a:solidFill>
              <a:schemeClr val="accent2">
                <a:lumMod val="7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36000" tIns="46038" rIns="36000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en-US" altLang="ko-KR" sz="1400" dirty="0" smtClean="0">
                <a:solidFill>
                  <a:srgbClr val="0070C0"/>
                </a:solidFill>
                <a:latin typeface="Helvetica" pitchFamily="34" charset="0"/>
                <a:ea typeface="돋움" pitchFamily="50" charset="-127"/>
              </a:rPr>
              <a:t>form</a:t>
            </a:r>
            <a:endParaRPr kumimoji="0" lang="en-US" altLang="ko-KR" sz="1400" dirty="0">
              <a:solidFill>
                <a:srgbClr val="0070C0"/>
              </a:solidFill>
              <a:latin typeface="Helvetica" pitchFamily="34" charset="0"/>
              <a:ea typeface="돋움" pitchFamily="50" charset="-127"/>
            </a:endParaRPr>
          </a:p>
        </p:txBody>
      </p:sp>
      <p:sp>
        <p:nvSpPr>
          <p:cNvPr id="72" name="Rectangle 411"/>
          <p:cNvSpPr>
            <a:spLocks noChangeArrowheads="1"/>
          </p:cNvSpPr>
          <p:nvPr/>
        </p:nvSpPr>
        <p:spPr bwMode="auto">
          <a:xfrm>
            <a:off x="4336020" y="5743653"/>
            <a:ext cx="571317" cy="31930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accent2">
                <a:lumMod val="7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36000" tIns="46038" rIns="36000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en-US" altLang="ko-KR" sz="1400" dirty="0" smtClean="0">
                <a:solidFill>
                  <a:srgbClr val="0070C0"/>
                </a:solidFill>
                <a:latin typeface="Helvetica" pitchFamily="34" charset="0"/>
                <a:ea typeface="돋움" pitchFamily="50" charset="-127"/>
              </a:rPr>
              <a:t>span</a:t>
            </a:r>
            <a:endParaRPr kumimoji="0" lang="en-US" altLang="ko-KR" sz="1400" dirty="0">
              <a:solidFill>
                <a:srgbClr val="0070C0"/>
              </a:solidFill>
              <a:latin typeface="Helvetica" pitchFamily="34" charset="0"/>
              <a:ea typeface="돋움" pitchFamily="50" charset="-127"/>
            </a:endParaRPr>
          </a:p>
        </p:txBody>
      </p:sp>
      <p:sp>
        <p:nvSpPr>
          <p:cNvPr id="74" name="Rectangle 411"/>
          <p:cNvSpPr>
            <a:spLocks noChangeArrowheads="1"/>
          </p:cNvSpPr>
          <p:nvPr/>
        </p:nvSpPr>
        <p:spPr bwMode="auto">
          <a:xfrm>
            <a:off x="5640692" y="5739602"/>
            <a:ext cx="562790" cy="31930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accent2">
                <a:lumMod val="7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36000" tIns="46038" rIns="36000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en-US" altLang="ko-KR" sz="1400" dirty="0" smtClean="0">
                <a:solidFill>
                  <a:srgbClr val="0070C0"/>
                </a:solidFill>
                <a:latin typeface="Helvetica" pitchFamily="34" charset="0"/>
                <a:ea typeface="돋움" pitchFamily="50" charset="-127"/>
              </a:rPr>
              <a:t>input</a:t>
            </a:r>
            <a:endParaRPr kumimoji="0" lang="en-US" altLang="ko-KR" sz="1400" dirty="0">
              <a:solidFill>
                <a:srgbClr val="0070C0"/>
              </a:solidFill>
              <a:latin typeface="Helvetica" pitchFamily="34" charset="0"/>
              <a:ea typeface="돋움" pitchFamily="50" charset="-127"/>
            </a:endParaRPr>
          </a:p>
        </p:txBody>
      </p:sp>
      <p:sp>
        <p:nvSpPr>
          <p:cNvPr id="76" name="Rectangle 411"/>
          <p:cNvSpPr>
            <a:spLocks noChangeArrowheads="1"/>
          </p:cNvSpPr>
          <p:nvPr/>
        </p:nvSpPr>
        <p:spPr bwMode="auto">
          <a:xfrm>
            <a:off x="6507471" y="5743578"/>
            <a:ext cx="521569" cy="319309"/>
          </a:xfrm>
          <a:prstGeom prst="rect">
            <a:avLst/>
          </a:prstGeom>
          <a:solidFill>
            <a:srgbClr val="C00000"/>
          </a:solidFill>
          <a:ln w="9525">
            <a:solidFill>
              <a:schemeClr val="accent2">
                <a:lumMod val="7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36000" tIns="46038" rIns="36000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en-US" altLang="ko-KR" sz="1400" dirty="0" smtClean="0">
                <a:solidFill>
                  <a:schemeClr val="bg1"/>
                </a:solidFill>
                <a:latin typeface="Helvetica" pitchFamily="34" charset="0"/>
                <a:ea typeface="돋움" pitchFamily="50" charset="-127"/>
              </a:rPr>
              <a:t>input</a:t>
            </a:r>
            <a:endParaRPr kumimoji="0" lang="en-US" altLang="ko-KR" sz="1400" dirty="0">
              <a:solidFill>
                <a:schemeClr val="bg1"/>
              </a:solidFill>
              <a:latin typeface="Helvetica" pitchFamily="34" charset="0"/>
              <a:ea typeface="돋움" pitchFamily="50" charset="-127"/>
            </a:endParaRPr>
          </a:p>
        </p:txBody>
      </p:sp>
      <p:sp>
        <p:nvSpPr>
          <p:cNvPr id="80" name="Rectangle 411"/>
          <p:cNvSpPr>
            <a:spLocks noChangeArrowheads="1"/>
          </p:cNvSpPr>
          <p:nvPr/>
        </p:nvSpPr>
        <p:spPr bwMode="auto">
          <a:xfrm>
            <a:off x="7295652" y="5739600"/>
            <a:ext cx="361264" cy="31930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accent2">
                <a:lumMod val="7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36000" tIns="46038" rIns="36000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kumimoji="0" lang="en-US" altLang="ko-KR" sz="1400" dirty="0" err="1" smtClean="0">
                <a:solidFill>
                  <a:srgbClr val="0070C0"/>
                </a:solidFill>
                <a:latin typeface="Helvetica" pitchFamily="34" charset="0"/>
                <a:ea typeface="돋움" pitchFamily="50" charset="-127"/>
              </a:rPr>
              <a:t>hr</a:t>
            </a:r>
            <a:endParaRPr kumimoji="0" lang="en-US" altLang="ko-KR" sz="1400" dirty="0">
              <a:solidFill>
                <a:srgbClr val="0070C0"/>
              </a:solidFill>
              <a:latin typeface="Helvetica" pitchFamily="34" charset="0"/>
              <a:ea typeface="돋움" pitchFamily="50" charset="-127"/>
            </a:endParaRPr>
          </a:p>
        </p:txBody>
      </p:sp>
      <p:cxnSp>
        <p:nvCxnSpPr>
          <p:cNvPr id="114" name="꺾인 연결선 113"/>
          <p:cNvCxnSpPr>
            <a:stCxn id="54" idx="2"/>
            <a:endCxn id="56" idx="0"/>
          </p:cNvCxnSpPr>
          <p:nvPr/>
        </p:nvCxnSpPr>
        <p:spPr>
          <a:xfrm rot="5400000">
            <a:off x="2568241" y="2174279"/>
            <a:ext cx="1037070" cy="1674304"/>
          </a:xfrm>
          <a:prstGeom prst="bentConnector3">
            <a:avLst/>
          </a:prstGeom>
          <a:ln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꺾인 연결선 114"/>
          <p:cNvCxnSpPr>
            <a:stCxn id="54" idx="2"/>
            <a:endCxn id="58" idx="0"/>
          </p:cNvCxnSpPr>
          <p:nvPr/>
        </p:nvCxnSpPr>
        <p:spPr>
          <a:xfrm rot="16200000" flipH="1">
            <a:off x="4263775" y="2153049"/>
            <a:ext cx="1037070" cy="1716764"/>
          </a:xfrm>
          <a:prstGeom prst="bentConnector3">
            <a:avLst>
              <a:gd name="adj1" fmla="val 50000"/>
            </a:avLst>
          </a:prstGeom>
          <a:ln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꺾인 연결선 121"/>
          <p:cNvCxnSpPr>
            <a:stCxn id="58" idx="2"/>
            <a:endCxn id="62" idx="0"/>
          </p:cNvCxnSpPr>
          <p:nvPr/>
        </p:nvCxnSpPr>
        <p:spPr>
          <a:xfrm rot="5400000">
            <a:off x="4695169" y="3769387"/>
            <a:ext cx="860066" cy="1030981"/>
          </a:xfrm>
          <a:prstGeom prst="bentConnector3">
            <a:avLst/>
          </a:prstGeom>
          <a:ln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꺾인 연결선 122"/>
          <p:cNvCxnSpPr>
            <a:stCxn id="58" idx="2"/>
            <a:endCxn id="69" idx="0"/>
          </p:cNvCxnSpPr>
          <p:nvPr/>
        </p:nvCxnSpPr>
        <p:spPr>
          <a:xfrm rot="16200000" flipH="1">
            <a:off x="5727146" y="3768390"/>
            <a:ext cx="860066" cy="1032974"/>
          </a:xfrm>
          <a:prstGeom prst="bentConnector3">
            <a:avLst>
              <a:gd name="adj1" fmla="val 50000"/>
            </a:avLst>
          </a:prstGeom>
          <a:ln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직선 화살표 연결선 129"/>
          <p:cNvCxnSpPr>
            <a:stCxn id="62" idx="2"/>
            <a:endCxn id="72" idx="0"/>
          </p:cNvCxnSpPr>
          <p:nvPr/>
        </p:nvCxnSpPr>
        <p:spPr>
          <a:xfrm>
            <a:off x="4609711" y="5034219"/>
            <a:ext cx="11968" cy="709434"/>
          </a:xfrm>
          <a:prstGeom prst="straightConnector1">
            <a:avLst/>
          </a:prstGeom>
          <a:ln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꺾인 연결선 132"/>
          <p:cNvCxnSpPr>
            <a:stCxn id="69" idx="2"/>
            <a:endCxn id="74" idx="0"/>
          </p:cNvCxnSpPr>
          <p:nvPr/>
        </p:nvCxnSpPr>
        <p:spPr>
          <a:xfrm rot="5400000">
            <a:off x="5936514" y="5002450"/>
            <a:ext cx="722726" cy="751579"/>
          </a:xfrm>
          <a:prstGeom prst="bentConnector3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꺾인 연결선 134"/>
          <p:cNvCxnSpPr>
            <a:stCxn id="69" idx="2"/>
            <a:endCxn id="76" idx="0"/>
          </p:cNvCxnSpPr>
          <p:nvPr/>
        </p:nvCxnSpPr>
        <p:spPr>
          <a:xfrm rot="16200000" flipH="1">
            <a:off x="6357610" y="5332932"/>
            <a:ext cx="726702" cy="94590"/>
          </a:xfrm>
          <a:prstGeom prst="bentConnector3">
            <a:avLst/>
          </a:prstGeom>
          <a:ln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꺾인 연결선 139"/>
          <p:cNvCxnSpPr>
            <a:stCxn id="69" idx="2"/>
            <a:endCxn id="80" idx="0"/>
          </p:cNvCxnSpPr>
          <p:nvPr/>
        </p:nvCxnSpPr>
        <p:spPr>
          <a:xfrm rot="16200000" flipH="1">
            <a:off x="6713613" y="4976929"/>
            <a:ext cx="722724" cy="802618"/>
          </a:xfrm>
          <a:prstGeom prst="bentConnector3">
            <a:avLst/>
          </a:prstGeom>
          <a:ln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자유형 154"/>
          <p:cNvSpPr/>
          <p:nvPr/>
        </p:nvSpPr>
        <p:spPr>
          <a:xfrm>
            <a:off x="2927356" y="746214"/>
            <a:ext cx="3993248" cy="5320648"/>
          </a:xfrm>
          <a:custGeom>
            <a:avLst/>
            <a:gdLst>
              <a:gd name="connsiteX0" fmla="*/ 0 w 4155210"/>
              <a:gd name="connsiteY0" fmla="*/ 84341 h 4563879"/>
              <a:gd name="connsiteX1" fmla="*/ 365760 w 4155210"/>
              <a:gd name="connsiteY1" fmla="*/ 13221 h 4563879"/>
              <a:gd name="connsiteX2" fmla="*/ 589280 w 4155210"/>
              <a:gd name="connsiteY2" fmla="*/ 135141 h 4563879"/>
              <a:gd name="connsiteX3" fmla="*/ 609600 w 4155210"/>
              <a:gd name="connsiteY3" fmla="*/ 632981 h 4563879"/>
              <a:gd name="connsiteX4" fmla="*/ 568960 w 4155210"/>
              <a:gd name="connsiteY4" fmla="*/ 1069861 h 4563879"/>
              <a:gd name="connsiteX5" fmla="*/ 599440 w 4155210"/>
              <a:gd name="connsiteY5" fmla="*/ 1628661 h 4563879"/>
              <a:gd name="connsiteX6" fmla="*/ 812800 w 4155210"/>
              <a:gd name="connsiteY6" fmla="*/ 2055381 h 4563879"/>
              <a:gd name="connsiteX7" fmla="*/ 2286000 w 4155210"/>
              <a:gd name="connsiteY7" fmla="*/ 2299221 h 4563879"/>
              <a:gd name="connsiteX8" fmla="*/ 2733040 w 4155210"/>
              <a:gd name="connsiteY8" fmla="*/ 3142501 h 4563879"/>
              <a:gd name="connsiteX9" fmla="*/ 3556000 w 4155210"/>
              <a:gd name="connsiteY9" fmla="*/ 3386341 h 4563879"/>
              <a:gd name="connsiteX10" fmla="*/ 3840480 w 4155210"/>
              <a:gd name="connsiteY10" fmla="*/ 4382021 h 4563879"/>
              <a:gd name="connsiteX11" fmla="*/ 4013200 w 4155210"/>
              <a:gd name="connsiteY11" fmla="*/ 4534421 h 4563879"/>
              <a:gd name="connsiteX12" fmla="*/ 4114800 w 4155210"/>
              <a:gd name="connsiteY12" fmla="*/ 4026421 h 4563879"/>
              <a:gd name="connsiteX13" fmla="*/ 4074160 w 4155210"/>
              <a:gd name="connsiteY13" fmla="*/ 3122181 h 4563879"/>
              <a:gd name="connsiteX14" fmla="*/ 3230880 w 4155210"/>
              <a:gd name="connsiteY14" fmla="*/ 2898661 h 4563879"/>
              <a:gd name="connsiteX15" fmla="*/ 2976880 w 4155210"/>
              <a:gd name="connsiteY15" fmla="*/ 2146821 h 4563879"/>
              <a:gd name="connsiteX16" fmla="*/ 1615440 w 4155210"/>
              <a:gd name="connsiteY16" fmla="*/ 1923301 h 4563879"/>
              <a:gd name="connsiteX17" fmla="*/ 1402080 w 4155210"/>
              <a:gd name="connsiteY17" fmla="*/ 267221 h 4563879"/>
              <a:gd name="connsiteX18" fmla="*/ 1778000 w 4155210"/>
              <a:gd name="connsiteY18" fmla="*/ 23381 h 4563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155210" h="4563879">
                <a:moveTo>
                  <a:pt x="0" y="84341"/>
                </a:moveTo>
                <a:cubicBezTo>
                  <a:pt x="133773" y="44547"/>
                  <a:pt x="267547" y="4754"/>
                  <a:pt x="365760" y="13221"/>
                </a:cubicBezTo>
                <a:cubicBezTo>
                  <a:pt x="463973" y="21688"/>
                  <a:pt x="548640" y="31848"/>
                  <a:pt x="589280" y="135141"/>
                </a:cubicBezTo>
                <a:cubicBezTo>
                  <a:pt x="629920" y="238434"/>
                  <a:pt x="612987" y="477194"/>
                  <a:pt x="609600" y="632981"/>
                </a:cubicBezTo>
                <a:cubicBezTo>
                  <a:pt x="606213" y="788768"/>
                  <a:pt x="570653" y="903914"/>
                  <a:pt x="568960" y="1069861"/>
                </a:cubicBezTo>
                <a:cubicBezTo>
                  <a:pt x="567267" y="1235808"/>
                  <a:pt x="558800" y="1464408"/>
                  <a:pt x="599440" y="1628661"/>
                </a:cubicBezTo>
                <a:cubicBezTo>
                  <a:pt x="640080" y="1792914"/>
                  <a:pt x="531707" y="1943621"/>
                  <a:pt x="812800" y="2055381"/>
                </a:cubicBezTo>
                <a:cubicBezTo>
                  <a:pt x="1093893" y="2167141"/>
                  <a:pt x="1965960" y="2118034"/>
                  <a:pt x="2286000" y="2299221"/>
                </a:cubicBezTo>
                <a:cubicBezTo>
                  <a:pt x="2606040" y="2480408"/>
                  <a:pt x="2521373" y="2961314"/>
                  <a:pt x="2733040" y="3142501"/>
                </a:cubicBezTo>
                <a:cubicBezTo>
                  <a:pt x="2944707" y="3323688"/>
                  <a:pt x="3371427" y="3179754"/>
                  <a:pt x="3556000" y="3386341"/>
                </a:cubicBezTo>
                <a:cubicBezTo>
                  <a:pt x="3740573" y="3592928"/>
                  <a:pt x="3764280" y="4190674"/>
                  <a:pt x="3840480" y="4382021"/>
                </a:cubicBezTo>
                <a:cubicBezTo>
                  <a:pt x="3916680" y="4573368"/>
                  <a:pt x="3967480" y="4593688"/>
                  <a:pt x="4013200" y="4534421"/>
                </a:cubicBezTo>
                <a:cubicBezTo>
                  <a:pt x="4058920" y="4475154"/>
                  <a:pt x="4104640" y="4261794"/>
                  <a:pt x="4114800" y="4026421"/>
                </a:cubicBezTo>
                <a:cubicBezTo>
                  <a:pt x="4124960" y="3791048"/>
                  <a:pt x="4221480" y="3310141"/>
                  <a:pt x="4074160" y="3122181"/>
                </a:cubicBezTo>
                <a:cubicBezTo>
                  <a:pt x="3926840" y="2934221"/>
                  <a:pt x="3413760" y="3061221"/>
                  <a:pt x="3230880" y="2898661"/>
                </a:cubicBezTo>
                <a:cubicBezTo>
                  <a:pt x="3048000" y="2736101"/>
                  <a:pt x="3246120" y="2309381"/>
                  <a:pt x="2976880" y="2146821"/>
                </a:cubicBezTo>
                <a:cubicBezTo>
                  <a:pt x="2707640" y="1984261"/>
                  <a:pt x="1877907" y="2236568"/>
                  <a:pt x="1615440" y="1923301"/>
                </a:cubicBezTo>
                <a:cubicBezTo>
                  <a:pt x="1352973" y="1610034"/>
                  <a:pt x="1374987" y="583874"/>
                  <a:pt x="1402080" y="267221"/>
                </a:cubicBezTo>
                <a:cubicBezTo>
                  <a:pt x="1429173" y="-49432"/>
                  <a:pt x="1603586" y="-13026"/>
                  <a:pt x="1778000" y="23381"/>
                </a:cubicBezTo>
              </a:path>
            </a:pathLst>
          </a:custGeom>
          <a:noFill/>
          <a:ln w="38100">
            <a:prstDash val="sysDot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6" name="자유형 155"/>
          <p:cNvSpPr/>
          <p:nvPr/>
        </p:nvSpPr>
        <p:spPr>
          <a:xfrm rot="1178354">
            <a:off x="2529793" y="773754"/>
            <a:ext cx="347363" cy="150272"/>
          </a:xfrm>
          <a:custGeom>
            <a:avLst/>
            <a:gdLst>
              <a:gd name="connsiteX0" fmla="*/ 6675 w 220035"/>
              <a:gd name="connsiteY0" fmla="*/ 81280 h 83074"/>
              <a:gd name="connsiteX1" fmla="*/ 220035 w 220035"/>
              <a:gd name="connsiteY1" fmla="*/ 0 h 83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0035" h="83074">
                <a:moveTo>
                  <a:pt x="6675" y="81280"/>
                </a:moveTo>
                <a:cubicBezTo>
                  <a:pt x="-44972" y="97366"/>
                  <a:pt x="220035" y="0"/>
                  <a:pt x="220035" y="0"/>
                </a:cubicBezTo>
              </a:path>
            </a:pathLst>
          </a:custGeom>
          <a:noFill/>
          <a:ln w="38100">
            <a:prstDash val="sysDot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7" name="TextBox 156"/>
          <p:cNvSpPr txBox="1"/>
          <p:nvPr/>
        </p:nvSpPr>
        <p:spPr>
          <a:xfrm>
            <a:off x="1335132" y="552433"/>
            <a:ext cx="1266693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solidFill>
                  <a:srgbClr val="C00000"/>
                </a:solidFill>
              </a:rPr>
              <a:t>버튼 클릭으로</a:t>
            </a:r>
            <a:endParaRPr lang="en-US" altLang="ko-KR" sz="1100" dirty="0" smtClean="0">
              <a:solidFill>
                <a:srgbClr val="C00000"/>
              </a:solidFill>
            </a:endParaRPr>
          </a:p>
          <a:p>
            <a:r>
              <a:rPr lang="en-US" altLang="ko-KR" sz="1100" dirty="0" smtClean="0">
                <a:solidFill>
                  <a:srgbClr val="C00000"/>
                </a:solidFill>
              </a:rPr>
              <a:t>input </a:t>
            </a:r>
            <a:r>
              <a:rPr lang="ko-KR" altLang="en-US" sz="1100" dirty="0" smtClean="0">
                <a:solidFill>
                  <a:srgbClr val="C00000"/>
                </a:solidFill>
              </a:rPr>
              <a:t>객체에</a:t>
            </a:r>
            <a:endParaRPr lang="en-US" altLang="ko-KR" sz="1100" dirty="0" smtClean="0">
              <a:solidFill>
                <a:srgbClr val="C00000"/>
              </a:solidFill>
            </a:endParaRPr>
          </a:p>
          <a:p>
            <a:r>
              <a:rPr lang="en-US" altLang="ko-KR" sz="1100" dirty="0" smtClean="0">
                <a:solidFill>
                  <a:srgbClr val="C00000"/>
                </a:solidFill>
              </a:rPr>
              <a:t>click </a:t>
            </a:r>
            <a:r>
              <a:rPr lang="ko-KR" altLang="en-US" sz="1100" dirty="0" smtClean="0">
                <a:solidFill>
                  <a:srgbClr val="C00000"/>
                </a:solidFill>
              </a:rPr>
              <a:t>이벤트 발생</a:t>
            </a:r>
            <a:endParaRPr lang="ko-KR" altLang="en-US" sz="1100" dirty="0">
              <a:solidFill>
                <a:srgbClr val="C00000"/>
              </a:solidFill>
            </a:endParaRPr>
          </a:p>
        </p:txBody>
      </p:sp>
      <p:sp>
        <p:nvSpPr>
          <p:cNvPr id="159" name="TextBox 158"/>
          <p:cNvSpPr txBox="1"/>
          <p:nvPr/>
        </p:nvSpPr>
        <p:spPr>
          <a:xfrm>
            <a:off x="1740941" y="1949375"/>
            <a:ext cx="1308394" cy="476726"/>
          </a:xfrm>
          <a:prstGeom prst="wedgeRoundRectCallout">
            <a:avLst>
              <a:gd name="adj1" fmla="val 82156"/>
              <a:gd name="adj2" fmla="val -44913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dirty="0" smtClean="0"/>
              <a:t>이벤트 </a:t>
            </a:r>
            <a:r>
              <a:rPr lang="ko-KR" altLang="en-US" sz="1100" dirty="0" err="1" smtClean="0"/>
              <a:t>캡쳐</a:t>
            </a:r>
            <a:r>
              <a:rPr lang="ko-KR" altLang="en-US" sz="1100" dirty="0" smtClean="0"/>
              <a:t> 단계</a:t>
            </a:r>
            <a:endParaRPr lang="en-US" altLang="ko-KR" sz="1100" dirty="0" smtClean="0"/>
          </a:p>
          <a:p>
            <a:pPr algn="ctr"/>
            <a:r>
              <a:rPr lang="en-US" altLang="ko-KR" sz="1100" dirty="0" smtClean="0"/>
              <a:t>(event capture)</a:t>
            </a:r>
            <a:endParaRPr lang="ko-KR" altLang="en-US" sz="1100" dirty="0"/>
          </a:p>
        </p:txBody>
      </p:sp>
      <p:sp>
        <p:nvSpPr>
          <p:cNvPr id="160" name="TextBox 159"/>
          <p:cNvSpPr txBox="1"/>
          <p:nvPr/>
        </p:nvSpPr>
        <p:spPr>
          <a:xfrm>
            <a:off x="3082802" y="92206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i="1" dirty="0" smtClean="0">
                <a:solidFill>
                  <a:srgbClr val="C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1</a:t>
            </a:r>
            <a:endParaRPr lang="ko-KR" altLang="en-US" sz="1400" i="1" dirty="0">
              <a:solidFill>
                <a:srgbClr val="C0000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61" name="TextBox 160"/>
          <p:cNvSpPr txBox="1"/>
          <p:nvPr/>
        </p:nvSpPr>
        <p:spPr>
          <a:xfrm>
            <a:off x="3046303" y="1556468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i="1" dirty="0" smtClean="0">
                <a:solidFill>
                  <a:srgbClr val="C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2</a:t>
            </a:r>
            <a:endParaRPr lang="ko-KR" altLang="en-US" sz="1400" i="1" dirty="0">
              <a:solidFill>
                <a:srgbClr val="C0000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62" name="TextBox 161"/>
          <p:cNvSpPr txBox="1"/>
          <p:nvPr/>
        </p:nvSpPr>
        <p:spPr>
          <a:xfrm>
            <a:off x="3090707" y="218511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i="1" dirty="0" smtClean="0">
                <a:solidFill>
                  <a:srgbClr val="C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3</a:t>
            </a:r>
            <a:endParaRPr lang="ko-KR" altLang="en-US" sz="1400" i="1" dirty="0">
              <a:solidFill>
                <a:srgbClr val="C0000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63" name="TextBox 162"/>
          <p:cNvSpPr txBox="1"/>
          <p:nvPr/>
        </p:nvSpPr>
        <p:spPr>
          <a:xfrm>
            <a:off x="4994148" y="3529965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i="1" dirty="0" smtClean="0">
                <a:solidFill>
                  <a:srgbClr val="C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4</a:t>
            </a:r>
            <a:endParaRPr lang="ko-KR" altLang="en-US" sz="1400" i="1" dirty="0">
              <a:solidFill>
                <a:srgbClr val="C0000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64" name="TextBox 163"/>
          <p:cNvSpPr txBox="1"/>
          <p:nvPr/>
        </p:nvSpPr>
        <p:spPr>
          <a:xfrm>
            <a:off x="6083309" y="470623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i="1" dirty="0" smtClean="0">
                <a:solidFill>
                  <a:srgbClr val="C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5</a:t>
            </a:r>
            <a:endParaRPr lang="ko-KR" altLang="en-US" sz="1400" i="1" dirty="0">
              <a:solidFill>
                <a:srgbClr val="C0000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65" name="TextBox 164"/>
          <p:cNvSpPr txBox="1"/>
          <p:nvPr/>
        </p:nvSpPr>
        <p:spPr>
          <a:xfrm>
            <a:off x="6323949" y="5482809"/>
            <a:ext cx="284052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400" i="1" dirty="0" smtClean="0">
                <a:solidFill>
                  <a:srgbClr val="C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6</a:t>
            </a:r>
            <a:endParaRPr lang="ko-KR" altLang="en-US" sz="1400" i="1" dirty="0">
              <a:solidFill>
                <a:srgbClr val="C0000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66" name="TextBox 165"/>
          <p:cNvSpPr txBox="1"/>
          <p:nvPr/>
        </p:nvSpPr>
        <p:spPr>
          <a:xfrm>
            <a:off x="6947263" y="5513303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i="1" dirty="0">
                <a:solidFill>
                  <a:srgbClr val="00B05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7</a:t>
            </a:r>
            <a:endParaRPr lang="ko-KR" altLang="en-US" sz="1400" i="1" dirty="0">
              <a:solidFill>
                <a:srgbClr val="00B05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67" name="TextBox 166"/>
          <p:cNvSpPr txBox="1"/>
          <p:nvPr/>
        </p:nvSpPr>
        <p:spPr>
          <a:xfrm>
            <a:off x="6920604" y="4709220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i="1" dirty="0" smtClean="0">
                <a:solidFill>
                  <a:srgbClr val="00B05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8</a:t>
            </a:r>
            <a:endParaRPr lang="ko-KR" altLang="en-US" sz="1400" i="1" dirty="0">
              <a:solidFill>
                <a:srgbClr val="00B05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68" name="TextBox 167"/>
          <p:cNvSpPr txBox="1"/>
          <p:nvPr/>
        </p:nvSpPr>
        <p:spPr>
          <a:xfrm>
            <a:off x="4503099" y="2180208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i="1" dirty="0" smtClean="0">
                <a:solidFill>
                  <a:srgbClr val="00B05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10</a:t>
            </a:r>
            <a:endParaRPr lang="ko-KR" altLang="en-US" sz="1400" i="1" dirty="0">
              <a:solidFill>
                <a:srgbClr val="00B05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69" name="TextBox 168"/>
          <p:cNvSpPr txBox="1"/>
          <p:nvPr/>
        </p:nvSpPr>
        <p:spPr>
          <a:xfrm>
            <a:off x="6061456" y="351823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i="1" dirty="0" smtClean="0">
                <a:solidFill>
                  <a:srgbClr val="00B05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9</a:t>
            </a:r>
            <a:endParaRPr lang="ko-KR" altLang="en-US" sz="1400" i="1" dirty="0">
              <a:solidFill>
                <a:srgbClr val="00B05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70" name="TextBox 169"/>
          <p:cNvSpPr txBox="1"/>
          <p:nvPr/>
        </p:nvSpPr>
        <p:spPr>
          <a:xfrm>
            <a:off x="4530867" y="1540587"/>
            <a:ext cx="3701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i="1" dirty="0" smtClean="0">
                <a:solidFill>
                  <a:srgbClr val="00B05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11</a:t>
            </a:r>
            <a:endParaRPr lang="ko-KR" altLang="en-US" sz="1400" i="1" dirty="0">
              <a:solidFill>
                <a:srgbClr val="00B05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71" name="TextBox 170"/>
          <p:cNvSpPr txBox="1"/>
          <p:nvPr/>
        </p:nvSpPr>
        <p:spPr>
          <a:xfrm>
            <a:off x="4458859" y="892515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i="1" dirty="0" smtClean="0">
                <a:solidFill>
                  <a:srgbClr val="00B05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12</a:t>
            </a:r>
            <a:endParaRPr lang="ko-KR" altLang="en-US" sz="1400" i="1" dirty="0">
              <a:solidFill>
                <a:srgbClr val="00B05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73" name="TextBox 172"/>
          <p:cNvSpPr txBox="1"/>
          <p:nvPr/>
        </p:nvSpPr>
        <p:spPr>
          <a:xfrm>
            <a:off x="5656888" y="2047752"/>
            <a:ext cx="1308394" cy="476726"/>
          </a:xfrm>
          <a:prstGeom prst="wedgeRoundRectCallout">
            <a:avLst>
              <a:gd name="adj1" fmla="val -51730"/>
              <a:gd name="adj2" fmla="val 9432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dirty="0"/>
              <a:t>이벤트 </a:t>
            </a:r>
            <a:r>
              <a:rPr lang="ko-KR" altLang="en-US" sz="1100" dirty="0" smtClean="0"/>
              <a:t>버블 단계</a:t>
            </a:r>
            <a:endParaRPr lang="en-US" altLang="ko-KR" sz="1100" dirty="0"/>
          </a:p>
          <a:p>
            <a:pPr algn="ctr"/>
            <a:r>
              <a:rPr lang="en-US" altLang="ko-KR" sz="1100" dirty="0"/>
              <a:t>(event bubble)</a:t>
            </a:r>
            <a:endParaRPr lang="ko-KR" altLang="en-US" sz="1100" dirty="0"/>
          </a:p>
        </p:txBody>
      </p:sp>
      <p:sp>
        <p:nvSpPr>
          <p:cNvPr id="174" name="TextBox 173"/>
          <p:cNvSpPr txBox="1"/>
          <p:nvPr/>
        </p:nvSpPr>
        <p:spPr>
          <a:xfrm>
            <a:off x="4668479" y="557810"/>
            <a:ext cx="126669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>
                <a:solidFill>
                  <a:srgbClr val="C00000"/>
                </a:solidFill>
              </a:rPr>
              <a:t>click </a:t>
            </a:r>
            <a:r>
              <a:rPr lang="ko-KR" altLang="en-US" sz="1100" dirty="0" smtClean="0">
                <a:solidFill>
                  <a:srgbClr val="C00000"/>
                </a:solidFill>
              </a:rPr>
              <a:t>이벤트 소</a:t>
            </a:r>
            <a:r>
              <a:rPr lang="ko-KR" altLang="en-US" sz="1100" dirty="0">
                <a:solidFill>
                  <a:srgbClr val="C00000"/>
                </a:solidFill>
              </a:rPr>
              <a:t>멸</a:t>
            </a:r>
          </a:p>
        </p:txBody>
      </p:sp>
      <p:sp>
        <p:nvSpPr>
          <p:cNvPr id="175" name="TextBox 174"/>
          <p:cNvSpPr txBox="1"/>
          <p:nvPr/>
        </p:nvSpPr>
        <p:spPr>
          <a:xfrm>
            <a:off x="6328708" y="6229906"/>
            <a:ext cx="966944" cy="289441"/>
          </a:xfrm>
          <a:prstGeom prst="wedgeRoundRectCallout">
            <a:avLst>
              <a:gd name="adj1" fmla="val 12808"/>
              <a:gd name="adj2" fmla="val -11160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dirty="0" smtClean="0"/>
              <a:t>이벤트 </a:t>
            </a:r>
            <a:r>
              <a:rPr lang="ko-KR" altLang="en-US" sz="1100" dirty="0" err="1" smtClean="0"/>
              <a:t>타겟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4210058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캡쳐</a:t>
            </a:r>
            <a:r>
              <a:rPr lang="ko-KR" altLang="en-US" dirty="0"/>
              <a:t> </a:t>
            </a:r>
            <a:r>
              <a:rPr lang="ko-KR" altLang="en-US" dirty="0" err="1"/>
              <a:t>리스너와</a:t>
            </a:r>
            <a:r>
              <a:rPr lang="ko-KR" altLang="en-US" dirty="0"/>
              <a:t> 버블 </a:t>
            </a:r>
            <a:r>
              <a:rPr lang="ko-KR" altLang="en-US" dirty="0" err="1" smtClean="0"/>
              <a:t>리스너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 smtClean="0"/>
              <a:t>DOM </a:t>
            </a:r>
            <a:r>
              <a:rPr lang="ko-KR" altLang="en-US" dirty="0" smtClean="0"/>
              <a:t>객체의 이벤트 </a:t>
            </a:r>
            <a:r>
              <a:rPr lang="ko-KR" altLang="en-US" dirty="0" err="1" smtClean="0"/>
              <a:t>리스너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캡쳐</a:t>
            </a:r>
            <a:r>
              <a:rPr lang="ko-KR" altLang="en-US" dirty="0" smtClean="0"/>
              <a:t> </a:t>
            </a:r>
            <a:r>
              <a:rPr lang="ko-KR" altLang="en-US" dirty="0" err="1"/>
              <a:t>리스너와</a:t>
            </a:r>
            <a:r>
              <a:rPr lang="ko-KR" altLang="en-US" dirty="0"/>
              <a:t> 버블 </a:t>
            </a:r>
            <a:r>
              <a:rPr lang="ko-KR" altLang="en-US" dirty="0" err="1"/>
              <a:t>리스너를</a:t>
            </a:r>
            <a:r>
              <a:rPr lang="ko-KR" altLang="en-US" dirty="0"/>
              <a:t> 모두 </a:t>
            </a:r>
            <a:r>
              <a:rPr lang="ko-KR" altLang="en-US" dirty="0" smtClean="0"/>
              <a:t>소유 가능</a:t>
            </a:r>
            <a:endParaRPr lang="en-US" altLang="ko-KR" dirty="0" smtClean="0"/>
          </a:p>
          <a:p>
            <a:pPr lvl="2"/>
            <a:r>
              <a:rPr lang="ko-KR" altLang="en-US" dirty="0"/>
              <a:t>이벤트 </a:t>
            </a:r>
            <a:r>
              <a:rPr lang="ko-KR" altLang="en-US" dirty="0" err="1" smtClean="0"/>
              <a:t>리스너</a:t>
            </a:r>
            <a:r>
              <a:rPr lang="ko-KR" altLang="en-US" dirty="0" smtClean="0"/>
              <a:t> 등록 시</a:t>
            </a:r>
            <a:r>
              <a:rPr lang="en-US" altLang="ko-KR" dirty="0" smtClean="0"/>
              <a:t>, </a:t>
            </a:r>
            <a:r>
              <a:rPr lang="ko-KR" altLang="en-US" dirty="0" err="1"/>
              <a:t>캡쳐</a:t>
            </a:r>
            <a:r>
              <a:rPr lang="ko-KR" altLang="en-US" dirty="0"/>
              <a:t> </a:t>
            </a:r>
            <a:r>
              <a:rPr lang="ko-KR" altLang="en-US" dirty="0" err="1"/>
              <a:t>리스너인지</a:t>
            </a:r>
            <a:r>
              <a:rPr lang="ko-KR" altLang="en-US" dirty="0"/>
              <a:t> 버블 </a:t>
            </a:r>
            <a:r>
              <a:rPr lang="ko-KR" altLang="en-US" dirty="0" err="1"/>
              <a:t>리스너인지</a:t>
            </a:r>
            <a:r>
              <a:rPr lang="ko-KR" altLang="en-US" dirty="0"/>
              <a:t> </a:t>
            </a:r>
            <a:r>
              <a:rPr lang="ko-KR" altLang="en-US" dirty="0" smtClean="0"/>
              <a:t>구분</a:t>
            </a:r>
            <a:endParaRPr lang="en-US" altLang="ko-KR" dirty="0" smtClean="0"/>
          </a:p>
          <a:p>
            <a:r>
              <a:rPr lang="ko-KR" altLang="en-US" dirty="0" err="1" smtClean="0"/>
              <a:t>캡쳐</a:t>
            </a:r>
            <a:r>
              <a:rPr lang="ko-KR" altLang="en-US" dirty="0" smtClean="0"/>
              <a:t> </a:t>
            </a:r>
            <a:r>
              <a:rPr lang="ko-KR" altLang="en-US" dirty="0" err="1"/>
              <a:t>리스너와</a:t>
            </a:r>
            <a:r>
              <a:rPr lang="ko-KR" altLang="en-US" dirty="0"/>
              <a:t> 버블 </a:t>
            </a:r>
            <a:r>
              <a:rPr lang="ko-KR" altLang="en-US" dirty="0" err="1" smtClean="0"/>
              <a:t>리스너</a:t>
            </a:r>
            <a:r>
              <a:rPr lang="ko-KR" altLang="en-US" dirty="0" smtClean="0"/>
              <a:t> 등록</a:t>
            </a:r>
            <a:endParaRPr lang="en-US" altLang="ko-KR" dirty="0"/>
          </a:p>
          <a:p>
            <a:pPr lvl="1"/>
            <a:r>
              <a:rPr lang="en-US" altLang="ko-KR" dirty="0" err="1"/>
              <a:t>addEventListener</a:t>
            </a:r>
            <a:r>
              <a:rPr lang="en-US" altLang="ko-KR" dirty="0"/>
              <a:t>()</a:t>
            </a:r>
            <a:r>
              <a:rPr lang="ko-KR" altLang="en-US" dirty="0"/>
              <a:t>의 </a:t>
            </a:r>
            <a:r>
              <a:rPr lang="en-US" altLang="ko-KR" dirty="0"/>
              <a:t>3 </a:t>
            </a:r>
            <a:r>
              <a:rPr lang="ko-KR" altLang="en-US" dirty="0"/>
              <a:t>번째 매개 </a:t>
            </a:r>
            <a:r>
              <a:rPr lang="ko-KR" altLang="en-US" dirty="0" smtClean="0"/>
              <a:t>변수 이용</a:t>
            </a:r>
            <a:endParaRPr lang="en-US" altLang="ko-KR" dirty="0" smtClean="0"/>
          </a:p>
          <a:p>
            <a:pPr lvl="2"/>
            <a:r>
              <a:rPr lang="en-US" altLang="ko-KR" dirty="0"/>
              <a:t>true</a:t>
            </a:r>
            <a:r>
              <a:rPr lang="ko-KR" altLang="en-US" dirty="0"/>
              <a:t>이면 </a:t>
            </a:r>
            <a:r>
              <a:rPr lang="ko-KR" altLang="en-US" dirty="0" err="1"/>
              <a:t>캡쳐</a:t>
            </a:r>
            <a:r>
              <a:rPr lang="ko-KR" altLang="en-US" dirty="0"/>
              <a:t> </a:t>
            </a:r>
            <a:r>
              <a:rPr lang="ko-KR" altLang="en-US" dirty="0" err="1" smtClean="0"/>
              <a:t>리스너</a:t>
            </a:r>
            <a:r>
              <a:rPr lang="en-US" altLang="ko-KR" dirty="0" smtClean="0"/>
              <a:t>, false</a:t>
            </a:r>
            <a:r>
              <a:rPr lang="ko-KR" altLang="en-US" dirty="0"/>
              <a:t>이면 버블 </a:t>
            </a:r>
            <a:r>
              <a:rPr lang="ko-KR" altLang="en-US" dirty="0" err="1" smtClean="0"/>
              <a:t>리스너</a:t>
            </a:r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1"/>
            <a:r>
              <a:rPr lang="ko-KR" altLang="en-US" dirty="0" smtClean="0"/>
              <a:t>다른</a:t>
            </a:r>
            <a:r>
              <a:rPr lang="en-US" altLang="ko-KR" dirty="0" smtClean="0"/>
              <a:t> </a:t>
            </a:r>
            <a:r>
              <a:rPr lang="ko-KR" altLang="en-US" dirty="0" smtClean="0"/>
              <a:t>방법의 이벤트 </a:t>
            </a:r>
            <a:r>
              <a:rPr lang="ko-KR" altLang="en-US" dirty="0" err="1" smtClean="0"/>
              <a:t>리스너</a:t>
            </a:r>
            <a:r>
              <a:rPr lang="ko-KR" altLang="en-US" dirty="0" smtClean="0"/>
              <a:t> 등록의 경우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버블 </a:t>
            </a:r>
            <a:r>
              <a:rPr lang="ko-KR" altLang="en-US" dirty="0" err="1" smtClean="0"/>
              <a:t>리스너로</a:t>
            </a:r>
            <a:r>
              <a:rPr lang="ko-KR" altLang="en-US" dirty="0" smtClean="0"/>
              <a:t> 자동 등록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예</a:t>
            </a:r>
            <a:r>
              <a:rPr lang="en-US" altLang="ko-KR" dirty="0" smtClean="0"/>
              <a:t>)</a:t>
            </a:r>
            <a:endParaRPr lang="ko-KR" altLang="en-US" dirty="0"/>
          </a:p>
          <a:p>
            <a:pPr lvl="2"/>
            <a:endParaRPr lang="ko-KR" altLang="en-US" dirty="0"/>
          </a:p>
          <a:p>
            <a:pPr lvl="1"/>
            <a:endParaRPr lang="ko-KR" altLang="en-US" dirty="0"/>
          </a:p>
          <a:p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24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259632" y="3717032"/>
            <a:ext cx="7200800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5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var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b =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document.getElementById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("button");</a:t>
            </a:r>
          </a:p>
          <a:p>
            <a:pPr marL="1905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b.addEventListener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("click", </a:t>
            </a:r>
            <a:r>
              <a:rPr lang="en-US" altLang="ko-KR" sz="1400" b="1" kern="0" dirty="0" err="1">
                <a:solidFill>
                  <a:srgbClr val="000000"/>
                </a:solidFill>
                <a:latin typeface="+mj-ea"/>
                <a:ea typeface="+mj-ea"/>
              </a:rPr>
              <a:t>capFunc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, true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); // </a:t>
            </a:r>
            <a:r>
              <a:rPr lang="ko-KR" altLang="en-US" sz="1400" kern="0" dirty="0" err="1">
                <a:solidFill>
                  <a:srgbClr val="000000"/>
                </a:solidFill>
                <a:latin typeface="+mj-ea"/>
                <a:ea typeface="+mj-ea"/>
              </a:rPr>
              <a:t>캡쳐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 단계에서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capFunc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()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실행</a:t>
            </a:r>
          </a:p>
          <a:p>
            <a:pPr marL="1905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b.addEventListener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("click", </a:t>
            </a:r>
            <a:r>
              <a:rPr lang="en-US" altLang="ko-KR" sz="1400" b="1" kern="0" dirty="0" err="1">
                <a:solidFill>
                  <a:srgbClr val="000000"/>
                </a:solidFill>
                <a:latin typeface="+mj-ea"/>
                <a:ea typeface="+mj-ea"/>
              </a:rPr>
              <a:t>bubbleFunc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, false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); //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버블 단계에서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bubbleFunc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()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실행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1979712" y="5517232"/>
            <a:ext cx="4464496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5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obj.onclick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= function(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e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) { // </a:t>
            </a:r>
            <a:r>
              <a:rPr lang="ko-KR" altLang="en-US" sz="1400" kern="0" dirty="0" smtClean="0">
                <a:solidFill>
                  <a:srgbClr val="000000"/>
                </a:solidFill>
                <a:latin typeface="+mj-ea"/>
                <a:ea typeface="+mj-ea"/>
              </a:rPr>
              <a:t>버블 </a:t>
            </a:r>
            <a:r>
              <a:rPr lang="ko-KR" altLang="en-US" sz="1400" kern="0" dirty="0" err="1" smtClean="0">
                <a:solidFill>
                  <a:srgbClr val="000000"/>
                </a:solidFill>
                <a:latin typeface="+mj-ea"/>
                <a:ea typeface="+mj-ea"/>
              </a:rPr>
              <a:t>리스너도</a:t>
            </a:r>
            <a:r>
              <a:rPr lang="ko-KR" altLang="en-US" sz="1400" kern="0" dirty="0" smtClean="0">
                <a:solidFill>
                  <a:srgbClr val="000000"/>
                </a:solidFill>
                <a:latin typeface="+mj-ea"/>
                <a:ea typeface="+mj-ea"/>
              </a:rPr>
              <a:t> 작동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fontAlgn="base" latinLnBrk="0"/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	... 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} 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863631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6136" y="3811128"/>
            <a:ext cx="2520280" cy="2378372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 smtClean="0"/>
              <a:t>9-8 </a:t>
            </a:r>
            <a:r>
              <a:rPr lang="ko-KR" altLang="en-US" dirty="0"/>
              <a:t>이벤트 </a:t>
            </a:r>
            <a:r>
              <a:rPr lang="ko-KR" altLang="en-US" dirty="0" smtClean="0"/>
              <a:t>흐름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25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388534" y="1331205"/>
            <a:ext cx="5343469" cy="549381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900" dirty="0"/>
              <a:t>&lt;!DOCTYPE html&gt;</a:t>
            </a:r>
          </a:p>
          <a:p>
            <a:pPr defTabSz="180000"/>
            <a:r>
              <a:rPr lang="en-US" altLang="ko-KR" sz="900" dirty="0"/>
              <a:t>&lt;html&gt;&lt;head&gt;&lt;title&gt;</a:t>
            </a:r>
            <a:r>
              <a:rPr lang="ko-KR" altLang="en-US" sz="900" dirty="0"/>
              <a:t>이벤트 흐름</a:t>
            </a:r>
            <a:r>
              <a:rPr lang="en-US" altLang="ko-KR" sz="900" dirty="0"/>
              <a:t>&lt;/title&gt;&lt;/head&gt;</a:t>
            </a:r>
          </a:p>
          <a:p>
            <a:pPr defTabSz="180000"/>
            <a:r>
              <a:rPr lang="en-US" altLang="ko-KR" sz="900" dirty="0"/>
              <a:t>&lt;body&gt;</a:t>
            </a:r>
          </a:p>
          <a:p>
            <a:pPr defTabSz="180000"/>
            <a:r>
              <a:rPr lang="en-US" altLang="ko-KR" sz="900" dirty="0"/>
              <a:t>&lt;p style="</a:t>
            </a:r>
            <a:r>
              <a:rPr lang="en-US" altLang="ko-KR" sz="900" dirty="0" err="1"/>
              <a:t>color:blue</a:t>
            </a:r>
            <a:r>
              <a:rPr lang="en-US" altLang="ko-KR" sz="900" dirty="0"/>
              <a:t>"&gt;</a:t>
            </a:r>
            <a:r>
              <a:rPr lang="ko-KR" altLang="en-US" sz="900" dirty="0"/>
              <a:t>이것은 </a:t>
            </a:r>
          </a:p>
          <a:p>
            <a:pPr defTabSz="180000"/>
            <a:r>
              <a:rPr lang="en-US" altLang="ko-KR" sz="900" dirty="0" smtClean="0"/>
              <a:t>	&lt;</a:t>
            </a:r>
            <a:r>
              <a:rPr lang="en-US" altLang="ko-KR" sz="900" dirty="0"/>
              <a:t>span style="</a:t>
            </a:r>
            <a:r>
              <a:rPr lang="en-US" altLang="ko-KR" sz="900" dirty="0" err="1"/>
              <a:t>color:red</a:t>
            </a:r>
            <a:r>
              <a:rPr lang="en-US" altLang="ko-KR" sz="900" dirty="0"/>
              <a:t>" id="span"&gt;</a:t>
            </a:r>
            <a:r>
              <a:rPr lang="ko-KR" altLang="en-US" sz="900" dirty="0"/>
              <a:t>문장입니다</a:t>
            </a:r>
            <a:r>
              <a:rPr lang="en-US" altLang="ko-KR" sz="900" dirty="0"/>
              <a:t>.</a:t>
            </a:r>
          </a:p>
          <a:p>
            <a:pPr defTabSz="180000"/>
            <a:r>
              <a:rPr lang="en-US" altLang="ko-KR" sz="900" dirty="0"/>
              <a:t>    &lt;/span&gt;</a:t>
            </a:r>
          </a:p>
          <a:p>
            <a:pPr defTabSz="180000"/>
            <a:r>
              <a:rPr lang="en-US" altLang="ko-KR" sz="900" dirty="0"/>
              <a:t>&lt;/p&gt;</a:t>
            </a:r>
          </a:p>
          <a:p>
            <a:pPr defTabSz="180000"/>
            <a:r>
              <a:rPr lang="en-US" altLang="ko-KR" sz="900" dirty="0"/>
              <a:t>&lt;form&gt;</a:t>
            </a:r>
          </a:p>
          <a:p>
            <a:pPr defTabSz="180000"/>
            <a:r>
              <a:rPr lang="en-US" altLang="ko-KR" sz="900" dirty="0" smtClean="0"/>
              <a:t>	&lt;</a:t>
            </a:r>
            <a:r>
              <a:rPr lang="en-US" altLang="ko-KR" sz="900" dirty="0"/>
              <a:t>input type="text" name="s"&gt;</a:t>
            </a:r>
          </a:p>
          <a:p>
            <a:pPr defTabSz="180000"/>
            <a:r>
              <a:rPr lang="en-US" altLang="ko-KR" sz="900" dirty="0" smtClean="0"/>
              <a:t>	&lt;</a:t>
            </a:r>
            <a:r>
              <a:rPr lang="en-US" altLang="ko-KR" sz="900" dirty="0"/>
              <a:t>input type="button" value="</a:t>
            </a:r>
            <a:r>
              <a:rPr lang="ko-KR" altLang="en-US" sz="900" dirty="0"/>
              <a:t>테스트</a:t>
            </a:r>
            <a:r>
              <a:rPr lang="en-US" altLang="ko-KR" sz="900" dirty="0"/>
              <a:t>" id="button"&gt;</a:t>
            </a:r>
          </a:p>
          <a:p>
            <a:pPr defTabSz="180000"/>
            <a:r>
              <a:rPr lang="en-US" altLang="ko-KR" sz="900" dirty="0" smtClean="0"/>
              <a:t>	&lt;</a:t>
            </a:r>
            <a:r>
              <a:rPr lang="en-US" altLang="ko-KR" sz="900" dirty="0" err="1"/>
              <a:t>hr</a:t>
            </a:r>
            <a:r>
              <a:rPr lang="en-US" altLang="ko-KR" sz="900" dirty="0"/>
              <a:t>&gt;</a:t>
            </a:r>
          </a:p>
          <a:p>
            <a:pPr defTabSz="180000"/>
            <a:r>
              <a:rPr lang="en-US" altLang="ko-KR" sz="900" dirty="0"/>
              <a:t>&lt;/form&gt;</a:t>
            </a:r>
          </a:p>
          <a:p>
            <a:pPr defTabSz="180000"/>
            <a:r>
              <a:rPr lang="en-US" altLang="ko-KR" sz="900" dirty="0"/>
              <a:t>&lt;div id="div" style="</a:t>
            </a:r>
            <a:r>
              <a:rPr lang="en-US" altLang="ko-KR" sz="900" dirty="0" err="1"/>
              <a:t>color:green</a:t>
            </a:r>
            <a:r>
              <a:rPr lang="en-US" altLang="ko-KR" sz="900" dirty="0"/>
              <a:t>"&gt;&lt;/div&gt;</a:t>
            </a:r>
          </a:p>
          <a:p>
            <a:pPr defTabSz="180000"/>
            <a:r>
              <a:rPr lang="en-US" altLang="ko-KR" sz="900" dirty="0"/>
              <a:t>&lt;script&gt;</a:t>
            </a:r>
          </a:p>
          <a:p>
            <a:pPr defTabSz="180000"/>
            <a:r>
              <a:rPr lang="en-US" altLang="ko-KR" sz="900" dirty="0" err="1"/>
              <a:t>var</a:t>
            </a:r>
            <a:r>
              <a:rPr lang="ko-KR" altLang="en-US" sz="900" dirty="0"/>
              <a:t> </a:t>
            </a:r>
            <a:r>
              <a:rPr lang="en-US" altLang="ko-KR" sz="900" dirty="0"/>
              <a:t>div = </a:t>
            </a:r>
            <a:r>
              <a:rPr lang="en-US" altLang="ko-KR" sz="900" dirty="0" err="1"/>
              <a:t>document.getElementById</a:t>
            </a:r>
            <a:r>
              <a:rPr lang="en-US" altLang="ko-KR" sz="900" dirty="0"/>
              <a:t>("div"); // </a:t>
            </a:r>
            <a:r>
              <a:rPr lang="ko-KR" altLang="en-US" sz="900" dirty="0"/>
              <a:t>이벤트 메시지 출력 공간</a:t>
            </a:r>
          </a:p>
          <a:p>
            <a:pPr defTabSz="180000"/>
            <a:r>
              <a:rPr lang="en-US" altLang="ko-KR" sz="900" dirty="0" err="1"/>
              <a:t>var</a:t>
            </a:r>
            <a:r>
              <a:rPr lang="en-US" altLang="ko-KR" sz="900" dirty="0"/>
              <a:t> button = </a:t>
            </a:r>
            <a:r>
              <a:rPr lang="en-US" altLang="ko-KR" sz="900" dirty="0" err="1"/>
              <a:t>document.getElementById</a:t>
            </a:r>
            <a:r>
              <a:rPr lang="en-US" altLang="ko-KR" sz="900" dirty="0"/>
              <a:t>("button");</a:t>
            </a:r>
          </a:p>
          <a:p>
            <a:pPr defTabSz="180000"/>
            <a:endParaRPr lang="ko-KR" altLang="en-US" sz="900" dirty="0"/>
          </a:p>
          <a:p>
            <a:pPr defTabSz="180000"/>
            <a:r>
              <a:rPr lang="en-US" altLang="ko-KR" sz="900" dirty="0"/>
              <a:t>// body </a:t>
            </a:r>
            <a:r>
              <a:rPr lang="ko-KR" altLang="en-US" sz="900" dirty="0"/>
              <a:t>객체에 </a:t>
            </a:r>
            <a:r>
              <a:rPr lang="ko-KR" altLang="en-US" sz="900" dirty="0" err="1"/>
              <a:t>캡쳐</a:t>
            </a:r>
            <a:r>
              <a:rPr lang="ko-KR" altLang="en-US" sz="900" dirty="0"/>
              <a:t> </a:t>
            </a:r>
            <a:r>
              <a:rPr lang="ko-KR" altLang="en-US" sz="900" dirty="0" err="1"/>
              <a:t>리스너</a:t>
            </a:r>
            <a:r>
              <a:rPr lang="ko-KR" altLang="en-US" sz="900" dirty="0"/>
              <a:t> 등록</a:t>
            </a:r>
          </a:p>
          <a:p>
            <a:pPr defTabSz="180000"/>
            <a:r>
              <a:rPr lang="en-US" altLang="ko-KR" sz="900" b="1" dirty="0" err="1"/>
              <a:t>document.body.addEventListener</a:t>
            </a:r>
            <a:r>
              <a:rPr lang="en-US" altLang="ko-KR" sz="900" b="1" dirty="0"/>
              <a:t>("click", capture, true); </a:t>
            </a:r>
            <a:r>
              <a:rPr lang="en-US" altLang="ko-KR" sz="900" dirty="0"/>
              <a:t>// </a:t>
            </a:r>
            <a:r>
              <a:rPr lang="ko-KR" altLang="en-US" sz="900" dirty="0" err="1"/>
              <a:t>켭쳐</a:t>
            </a:r>
            <a:r>
              <a:rPr lang="ko-KR" altLang="en-US" sz="900" dirty="0"/>
              <a:t> 단계</a:t>
            </a:r>
            <a:r>
              <a:rPr lang="en-US" altLang="ko-KR" sz="900" dirty="0"/>
              <a:t>(1) </a:t>
            </a:r>
          </a:p>
          <a:p>
            <a:pPr defTabSz="180000"/>
            <a:endParaRPr lang="ko-KR" altLang="en-US" sz="900" dirty="0"/>
          </a:p>
          <a:p>
            <a:pPr defTabSz="180000"/>
            <a:r>
              <a:rPr lang="en-US" altLang="ko-KR" sz="900" dirty="0"/>
              <a:t>// </a:t>
            </a:r>
            <a:r>
              <a:rPr lang="ko-KR" altLang="en-US" sz="900" dirty="0" err="1"/>
              <a:t>타겟</a:t>
            </a:r>
            <a:r>
              <a:rPr lang="ko-KR" altLang="en-US" sz="900" dirty="0"/>
              <a:t> 객체에 버블 </a:t>
            </a:r>
            <a:r>
              <a:rPr lang="ko-KR" altLang="en-US" sz="900" dirty="0" err="1"/>
              <a:t>리스너</a:t>
            </a:r>
            <a:r>
              <a:rPr lang="ko-KR" altLang="en-US" sz="900" dirty="0"/>
              <a:t> 등록</a:t>
            </a:r>
          </a:p>
          <a:p>
            <a:pPr defTabSz="180000"/>
            <a:r>
              <a:rPr lang="en-US" altLang="ko-KR" sz="900" b="1" dirty="0" err="1"/>
              <a:t>button.addEventListener</a:t>
            </a:r>
            <a:r>
              <a:rPr lang="en-US" altLang="ko-KR" sz="900" b="1" dirty="0"/>
              <a:t>("click", bubble, false); </a:t>
            </a:r>
            <a:r>
              <a:rPr lang="en-US" altLang="ko-KR" sz="900" dirty="0"/>
              <a:t>// </a:t>
            </a:r>
            <a:r>
              <a:rPr lang="ko-KR" altLang="en-US" sz="900" dirty="0"/>
              <a:t>버블 단계</a:t>
            </a:r>
            <a:r>
              <a:rPr lang="en-US" altLang="ko-KR" sz="900" dirty="0"/>
              <a:t>(2)</a:t>
            </a:r>
          </a:p>
          <a:p>
            <a:pPr defTabSz="180000"/>
            <a:endParaRPr lang="ko-KR" altLang="en-US" sz="900" dirty="0"/>
          </a:p>
          <a:p>
            <a:pPr defTabSz="180000"/>
            <a:r>
              <a:rPr lang="en-US" altLang="ko-KR" sz="900" dirty="0"/>
              <a:t>// body </a:t>
            </a:r>
            <a:r>
              <a:rPr lang="ko-KR" altLang="en-US" sz="900" dirty="0"/>
              <a:t>객체에 버블 </a:t>
            </a:r>
            <a:r>
              <a:rPr lang="ko-KR" altLang="en-US" sz="900" dirty="0" err="1"/>
              <a:t>리스너</a:t>
            </a:r>
            <a:r>
              <a:rPr lang="ko-KR" altLang="en-US" sz="900" dirty="0"/>
              <a:t> 등록</a:t>
            </a:r>
          </a:p>
          <a:p>
            <a:pPr defTabSz="180000"/>
            <a:r>
              <a:rPr lang="en-US" altLang="ko-KR" sz="900" b="1" dirty="0" err="1"/>
              <a:t>document.body.addEventListener</a:t>
            </a:r>
            <a:r>
              <a:rPr lang="en-US" altLang="ko-KR" sz="900" b="1" dirty="0"/>
              <a:t>("click", bubble, false); </a:t>
            </a:r>
            <a:r>
              <a:rPr lang="en-US" altLang="ko-KR" sz="900" dirty="0"/>
              <a:t>// </a:t>
            </a:r>
            <a:r>
              <a:rPr lang="ko-KR" altLang="en-US" sz="900" dirty="0"/>
              <a:t>버블 단계</a:t>
            </a:r>
            <a:r>
              <a:rPr lang="en-US" altLang="ko-KR" sz="900" dirty="0"/>
              <a:t>(3)</a:t>
            </a:r>
          </a:p>
          <a:p>
            <a:pPr defTabSz="180000"/>
            <a:endParaRPr lang="ko-KR" altLang="en-US" sz="900" dirty="0"/>
          </a:p>
          <a:p>
            <a:pPr defTabSz="180000"/>
            <a:r>
              <a:rPr lang="en-US" altLang="ko-KR" sz="900" b="1" dirty="0"/>
              <a:t>function capture(e) { </a:t>
            </a:r>
            <a:r>
              <a:rPr lang="en-US" altLang="ko-KR" sz="900" dirty="0"/>
              <a:t>// e</a:t>
            </a:r>
            <a:r>
              <a:rPr lang="ko-KR" altLang="en-US" sz="900" dirty="0"/>
              <a:t>는 이벤트 객체</a:t>
            </a:r>
          </a:p>
          <a:p>
            <a:pPr defTabSz="180000"/>
            <a:r>
              <a:rPr lang="en-US" altLang="ko-KR" sz="900" dirty="0" smtClean="0"/>
              <a:t>	</a:t>
            </a:r>
            <a:r>
              <a:rPr lang="en-US" altLang="ko-KR" sz="900" dirty="0" err="1" smtClean="0"/>
              <a:t>var</a:t>
            </a:r>
            <a:r>
              <a:rPr lang="en-US" altLang="ko-KR" sz="900" dirty="0" smtClean="0"/>
              <a:t> </a:t>
            </a:r>
            <a:r>
              <a:rPr lang="en-US" altLang="ko-KR" sz="900" dirty="0" err="1"/>
              <a:t>obj</a:t>
            </a:r>
            <a:r>
              <a:rPr lang="en-US" altLang="ko-KR" sz="900" dirty="0"/>
              <a:t> = </a:t>
            </a:r>
            <a:r>
              <a:rPr lang="en-US" altLang="ko-KR" sz="900" b="1" dirty="0" err="1"/>
              <a:t>e.currentTarget</a:t>
            </a:r>
            <a:r>
              <a:rPr lang="en-US" altLang="ko-KR" sz="900" dirty="0"/>
              <a:t>; // </a:t>
            </a:r>
            <a:r>
              <a:rPr lang="ko-KR" altLang="en-US" sz="900" dirty="0"/>
              <a:t>현재 이벤트를 받은  </a:t>
            </a:r>
            <a:r>
              <a:rPr lang="en-US" altLang="ko-KR" sz="900" dirty="0"/>
              <a:t>DOM </a:t>
            </a:r>
            <a:r>
              <a:rPr lang="ko-KR" altLang="en-US" sz="900" dirty="0"/>
              <a:t>객체</a:t>
            </a:r>
          </a:p>
          <a:p>
            <a:pPr defTabSz="180000"/>
            <a:r>
              <a:rPr lang="en-US" altLang="ko-KR" sz="900" dirty="0" smtClean="0"/>
              <a:t>	</a:t>
            </a:r>
            <a:r>
              <a:rPr lang="en-US" altLang="ko-KR" sz="900" dirty="0" err="1" smtClean="0"/>
              <a:t>var</a:t>
            </a:r>
            <a:r>
              <a:rPr lang="en-US" altLang="ko-KR" sz="900" dirty="0" smtClean="0"/>
              <a:t> </a:t>
            </a:r>
            <a:r>
              <a:rPr lang="en-US" altLang="ko-KR" sz="900" dirty="0" err="1"/>
              <a:t>tagName</a:t>
            </a:r>
            <a:r>
              <a:rPr lang="en-US" altLang="ko-KR" sz="900" dirty="0"/>
              <a:t> = </a:t>
            </a:r>
            <a:r>
              <a:rPr lang="en-US" altLang="ko-KR" sz="900" dirty="0" err="1"/>
              <a:t>obj.tagName</a:t>
            </a:r>
            <a:r>
              <a:rPr lang="en-US" altLang="ko-KR" sz="900" dirty="0"/>
              <a:t>; // </a:t>
            </a:r>
            <a:r>
              <a:rPr lang="ko-KR" altLang="en-US" sz="900" dirty="0"/>
              <a:t>태그 이름</a:t>
            </a:r>
          </a:p>
          <a:p>
            <a:pPr defTabSz="180000"/>
            <a:r>
              <a:rPr lang="en-US" altLang="ko-KR" sz="900" dirty="0" smtClean="0"/>
              <a:t>	</a:t>
            </a:r>
            <a:r>
              <a:rPr lang="en-US" altLang="ko-KR" sz="900" dirty="0" err="1" smtClean="0"/>
              <a:t>div.innerHTML</a:t>
            </a:r>
            <a:r>
              <a:rPr lang="en-US" altLang="ko-KR" sz="900" dirty="0" smtClean="0"/>
              <a:t> </a:t>
            </a:r>
            <a:r>
              <a:rPr lang="en-US" altLang="ko-KR" sz="900" dirty="0"/>
              <a:t>+= "&lt;</a:t>
            </a:r>
            <a:r>
              <a:rPr lang="en-US" altLang="ko-KR" sz="900" dirty="0" err="1"/>
              <a:t>br</a:t>
            </a:r>
            <a:r>
              <a:rPr lang="en-US" altLang="ko-KR" sz="900" dirty="0"/>
              <a:t>&gt;capture </a:t>
            </a:r>
            <a:r>
              <a:rPr lang="ko-KR" altLang="en-US" sz="900" dirty="0"/>
              <a:t>단계 </a:t>
            </a:r>
            <a:r>
              <a:rPr lang="en-US" altLang="ko-KR" sz="900" dirty="0"/>
              <a:t>: "</a:t>
            </a:r>
            <a:r>
              <a:rPr lang="ko-KR" altLang="en-US" sz="900" dirty="0"/>
              <a:t> </a:t>
            </a:r>
            <a:r>
              <a:rPr lang="en-US" altLang="ko-KR" sz="900" dirty="0"/>
              <a:t>+ </a:t>
            </a:r>
            <a:r>
              <a:rPr lang="en-US" altLang="ko-KR" sz="900" dirty="0" err="1"/>
              <a:t>tagName</a:t>
            </a:r>
            <a:r>
              <a:rPr lang="en-US" altLang="ko-KR" sz="900" dirty="0"/>
              <a:t> + " </a:t>
            </a:r>
            <a:r>
              <a:rPr lang="ko-KR" altLang="en-US" sz="900" dirty="0"/>
              <a:t>태그 </a:t>
            </a:r>
            <a:r>
              <a:rPr lang="en-US" altLang="ko-KR" sz="900" dirty="0"/>
              <a:t>"</a:t>
            </a:r>
            <a:r>
              <a:rPr lang="ko-KR" altLang="en-US" sz="900" dirty="0"/>
              <a:t> </a:t>
            </a:r>
            <a:r>
              <a:rPr lang="en-US" altLang="ko-KR" sz="900" dirty="0"/>
              <a:t>+ </a:t>
            </a:r>
            <a:r>
              <a:rPr lang="en-US" altLang="ko-KR" sz="900" dirty="0" err="1"/>
              <a:t>e.type</a:t>
            </a:r>
            <a:r>
              <a:rPr lang="en-US" altLang="ko-KR" sz="900" dirty="0"/>
              <a:t> + "</a:t>
            </a:r>
            <a:r>
              <a:rPr lang="ko-KR" altLang="en-US" sz="900" dirty="0"/>
              <a:t>이벤트</a:t>
            </a:r>
            <a:r>
              <a:rPr lang="en-US" altLang="ko-KR" sz="900" dirty="0"/>
              <a:t>";</a:t>
            </a:r>
          </a:p>
          <a:p>
            <a:pPr defTabSz="180000"/>
            <a:r>
              <a:rPr lang="en-US" altLang="ko-KR" sz="900" b="1" dirty="0"/>
              <a:t>}</a:t>
            </a:r>
          </a:p>
          <a:p>
            <a:pPr defTabSz="180000"/>
            <a:endParaRPr lang="ko-KR" altLang="en-US" sz="900" dirty="0"/>
          </a:p>
          <a:p>
            <a:pPr defTabSz="180000"/>
            <a:r>
              <a:rPr lang="en-US" altLang="ko-KR" sz="900" b="1" dirty="0"/>
              <a:t>function bubble(e) { </a:t>
            </a:r>
            <a:r>
              <a:rPr lang="en-US" altLang="ko-KR" sz="900" dirty="0"/>
              <a:t>// e</a:t>
            </a:r>
            <a:r>
              <a:rPr lang="ko-KR" altLang="en-US" sz="900" dirty="0"/>
              <a:t>는 이벤트 객체</a:t>
            </a:r>
          </a:p>
          <a:p>
            <a:pPr defTabSz="180000"/>
            <a:r>
              <a:rPr lang="en-US" altLang="ko-KR" sz="900" dirty="0" smtClean="0"/>
              <a:t>	</a:t>
            </a:r>
            <a:r>
              <a:rPr lang="en-US" altLang="ko-KR" sz="900" dirty="0" err="1" smtClean="0"/>
              <a:t>var</a:t>
            </a:r>
            <a:r>
              <a:rPr lang="en-US" altLang="ko-KR" sz="900" dirty="0" smtClean="0"/>
              <a:t> </a:t>
            </a:r>
            <a:r>
              <a:rPr lang="en-US" altLang="ko-KR" sz="900" dirty="0" err="1"/>
              <a:t>obj</a:t>
            </a:r>
            <a:r>
              <a:rPr lang="en-US" altLang="ko-KR" sz="900" dirty="0"/>
              <a:t> = </a:t>
            </a:r>
            <a:r>
              <a:rPr lang="en-US" altLang="ko-KR" sz="900" b="1" dirty="0" err="1"/>
              <a:t>e.currentTarget</a:t>
            </a:r>
            <a:r>
              <a:rPr lang="en-US" altLang="ko-KR" sz="900" dirty="0"/>
              <a:t>; // </a:t>
            </a:r>
            <a:r>
              <a:rPr lang="ko-KR" altLang="en-US" sz="900" dirty="0"/>
              <a:t>현재 이벤트를 받은  </a:t>
            </a:r>
            <a:r>
              <a:rPr lang="en-US" altLang="ko-KR" sz="900" dirty="0"/>
              <a:t>DOM </a:t>
            </a:r>
            <a:r>
              <a:rPr lang="ko-KR" altLang="en-US" sz="900" dirty="0"/>
              <a:t>객체</a:t>
            </a:r>
          </a:p>
          <a:p>
            <a:pPr defTabSz="180000"/>
            <a:r>
              <a:rPr lang="en-US" altLang="ko-KR" sz="900" dirty="0" smtClean="0"/>
              <a:t>	</a:t>
            </a:r>
            <a:r>
              <a:rPr lang="en-US" altLang="ko-KR" sz="900" dirty="0" err="1" smtClean="0"/>
              <a:t>var</a:t>
            </a:r>
            <a:r>
              <a:rPr lang="en-US" altLang="ko-KR" sz="900" dirty="0" smtClean="0"/>
              <a:t> </a:t>
            </a:r>
            <a:r>
              <a:rPr lang="en-US" altLang="ko-KR" sz="900" dirty="0" err="1"/>
              <a:t>tagName</a:t>
            </a:r>
            <a:r>
              <a:rPr lang="en-US" altLang="ko-KR" sz="900" dirty="0"/>
              <a:t> = </a:t>
            </a:r>
            <a:r>
              <a:rPr lang="en-US" altLang="ko-KR" sz="900" dirty="0" err="1"/>
              <a:t>obj.tagName</a:t>
            </a:r>
            <a:r>
              <a:rPr lang="en-US" altLang="ko-KR" sz="900" dirty="0"/>
              <a:t>; // </a:t>
            </a:r>
            <a:r>
              <a:rPr lang="ko-KR" altLang="en-US" sz="900" dirty="0"/>
              <a:t>태그 이름</a:t>
            </a:r>
          </a:p>
          <a:p>
            <a:pPr defTabSz="180000"/>
            <a:r>
              <a:rPr lang="en-US" altLang="ko-KR" sz="900" dirty="0" smtClean="0"/>
              <a:t>	</a:t>
            </a:r>
            <a:r>
              <a:rPr lang="en-US" altLang="ko-KR" sz="900" dirty="0" err="1" smtClean="0"/>
              <a:t>div.innerHTML</a:t>
            </a:r>
            <a:r>
              <a:rPr lang="en-US" altLang="ko-KR" sz="900" dirty="0" smtClean="0"/>
              <a:t> </a:t>
            </a:r>
            <a:r>
              <a:rPr lang="en-US" altLang="ko-KR" sz="900" dirty="0"/>
              <a:t>+= "&lt;</a:t>
            </a:r>
            <a:r>
              <a:rPr lang="en-US" altLang="ko-KR" sz="900" dirty="0" err="1"/>
              <a:t>br</a:t>
            </a:r>
            <a:r>
              <a:rPr lang="en-US" altLang="ko-KR" sz="900" dirty="0"/>
              <a:t>&gt;bubble </a:t>
            </a:r>
            <a:r>
              <a:rPr lang="ko-KR" altLang="en-US" sz="900" dirty="0"/>
              <a:t>단계 </a:t>
            </a:r>
            <a:r>
              <a:rPr lang="en-US" altLang="ko-KR" sz="900" dirty="0"/>
              <a:t>: "</a:t>
            </a:r>
            <a:r>
              <a:rPr lang="ko-KR" altLang="en-US" sz="900" dirty="0"/>
              <a:t> </a:t>
            </a:r>
            <a:r>
              <a:rPr lang="en-US" altLang="ko-KR" sz="900" dirty="0"/>
              <a:t>+ </a:t>
            </a:r>
            <a:r>
              <a:rPr lang="en-US" altLang="ko-KR" sz="900" dirty="0" err="1"/>
              <a:t>tagName</a:t>
            </a:r>
            <a:r>
              <a:rPr lang="en-US" altLang="ko-KR" sz="900" dirty="0"/>
              <a:t> + " </a:t>
            </a:r>
            <a:r>
              <a:rPr lang="ko-KR" altLang="en-US" sz="900" dirty="0"/>
              <a:t>태그 </a:t>
            </a:r>
            <a:r>
              <a:rPr lang="en-US" altLang="ko-KR" sz="900" dirty="0"/>
              <a:t>"</a:t>
            </a:r>
            <a:r>
              <a:rPr lang="ko-KR" altLang="en-US" sz="900" dirty="0"/>
              <a:t> </a:t>
            </a:r>
            <a:r>
              <a:rPr lang="en-US" altLang="ko-KR" sz="900" dirty="0"/>
              <a:t>+ </a:t>
            </a:r>
            <a:r>
              <a:rPr lang="en-US" altLang="ko-KR" sz="900" dirty="0" err="1"/>
              <a:t>e.type</a:t>
            </a:r>
            <a:r>
              <a:rPr lang="en-US" altLang="ko-KR" sz="900" dirty="0"/>
              <a:t> + "</a:t>
            </a:r>
            <a:r>
              <a:rPr lang="ko-KR" altLang="en-US" sz="900" dirty="0"/>
              <a:t>이벤트</a:t>
            </a:r>
            <a:r>
              <a:rPr lang="en-US" altLang="ko-KR" sz="900" dirty="0"/>
              <a:t>";</a:t>
            </a:r>
          </a:p>
          <a:p>
            <a:pPr defTabSz="180000"/>
            <a:r>
              <a:rPr lang="en-US" altLang="ko-KR" sz="900" b="1" dirty="0"/>
              <a:t>}</a:t>
            </a:r>
          </a:p>
          <a:p>
            <a:pPr defTabSz="180000"/>
            <a:r>
              <a:rPr lang="en-US" altLang="ko-KR" sz="900" dirty="0"/>
              <a:t>&lt;/script</a:t>
            </a:r>
            <a:r>
              <a:rPr lang="en-US" altLang="ko-KR" sz="900" dirty="0" smtClean="0"/>
              <a:t>&gt;</a:t>
            </a:r>
          </a:p>
          <a:p>
            <a:pPr defTabSz="180000"/>
            <a:r>
              <a:rPr lang="en-US" altLang="ko-KR" sz="900" dirty="0" smtClean="0"/>
              <a:t>&lt;/</a:t>
            </a:r>
            <a:r>
              <a:rPr lang="en-US" altLang="ko-KR" sz="900" dirty="0"/>
              <a:t>body</a:t>
            </a:r>
            <a:r>
              <a:rPr lang="en-US" altLang="ko-KR" sz="900" dirty="0" smtClean="0"/>
              <a:t>&gt;&lt;/</a:t>
            </a:r>
            <a:r>
              <a:rPr lang="en-US" altLang="ko-KR" sz="900" dirty="0"/>
              <a:t>html&gt;</a:t>
            </a:r>
            <a:endParaRPr lang="ko-KR" altLang="en-US" sz="9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6136" y="1484784"/>
            <a:ext cx="2501413" cy="2165697"/>
          </a:xfrm>
          <a:prstGeom prst="rect">
            <a:avLst/>
          </a:prstGeom>
        </p:spPr>
      </p:pic>
      <p:sp>
        <p:nvSpPr>
          <p:cNvPr id="12" name="타원 11"/>
          <p:cNvSpPr/>
          <p:nvPr/>
        </p:nvSpPr>
        <p:spPr>
          <a:xfrm>
            <a:off x="7142471" y="4949104"/>
            <a:ext cx="575056" cy="327309"/>
          </a:xfrm>
          <a:prstGeom prst="ellipse">
            <a:avLst/>
          </a:prstGeom>
          <a:noFill/>
          <a:ln w="9525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7845792" y="4727767"/>
            <a:ext cx="1199525" cy="442674"/>
          </a:xfrm>
          <a:prstGeom prst="wedgeRoundRectCallout">
            <a:avLst>
              <a:gd name="adj1" fmla="val -61250"/>
              <a:gd name="adj2" fmla="val 4302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 smtClean="0"/>
              <a:t>버튼을 클릭하면</a:t>
            </a:r>
            <a:endParaRPr lang="en-US" altLang="ko-KR" sz="1000" dirty="0" smtClean="0"/>
          </a:p>
          <a:p>
            <a:pPr algn="ctr"/>
            <a:r>
              <a:rPr lang="en-US" altLang="ko-KR" sz="1000" dirty="0" smtClean="0"/>
              <a:t>click </a:t>
            </a:r>
            <a:r>
              <a:rPr lang="ko-KR" altLang="en-US" sz="1000" dirty="0" smtClean="0"/>
              <a:t>이벤트 발생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410735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26</a:t>
            </a:fld>
            <a:endParaRPr lang="ko-KR" altLang="en-US"/>
          </a:p>
        </p:txBody>
      </p:sp>
      <p:sp>
        <p:nvSpPr>
          <p:cNvPr id="4" name="Rectangle 410"/>
          <p:cNvSpPr>
            <a:spLocks noChangeArrowheads="1"/>
          </p:cNvSpPr>
          <p:nvPr/>
        </p:nvSpPr>
        <p:spPr bwMode="auto">
          <a:xfrm>
            <a:off x="4067944" y="733213"/>
            <a:ext cx="1143000" cy="2880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chemeClr val="accent2">
                <a:lumMod val="7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36000" tIns="46038" rIns="36000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kumimoji="0" lang="en-US" altLang="ko-KR" sz="1400" dirty="0">
                <a:solidFill>
                  <a:srgbClr val="0070C0"/>
                </a:solidFill>
                <a:latin typeface="Helvetica" pitchFamily="34" charset="0"/>
                <a:ea typeface="돋움" pitchFamily="50" charset="-127"/>
              </a:rPr>
              <a:t>window</a:t>
            </a:r>
          </a:p>
        </p:txBody>
      </p:sp>
      <p:cxnSp>
        <p:nvCxnSpPr>
          <p:cNvPr id="5" name="직선 연결선 4"/>
          <p:cNvCxnSpPr>
            <a:stCxn id="4" idx="2"/>
            <a:endCxn id="6" idx="0"/>
          </p:cNvCxnSpPr>
          <p:nvPr/>
        </p:nvCxnSpPr>
        <p:spPr>
          <a:xfrm>
            <a:off x="4639444" y="1021245"/>
            <a:ext cx="0" cy="353728"/>
          </a:xfrm>
          <a:prstGeom prst="line">
            <a:avLst/>
          </a:prstGeom>
          <a:ln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411"/>
          <p:cNvSpPr>
            <a:spLocks noChangeArrowheads="1"/>
          </p:cNvSpPr>
          <p:nvPr/>
        </p:nvSpPr>
        <p:spPr bwMode="auto">
          <a:xfrm>
            <a:off x="4067944" y="1374973"/>
            <a:ext cx="1143000" cy="288032"/>
          </a:xfrm>
          <a:prstGeom prst="rect">
            <a:avLst/>
          </a:prstGeom>
          <a:solidFill>
            <a:srgbClr val="FFFF66"/>
          </a:solidFill>
          <a:ln w="9525">
            <a:solidFill>
              <a:schemeClr val="accent2">
                <a:lumMod val="7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36000" tIns="46038" rIns="36000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kumimoji="0" lang="en-US" altLang="ko-KR" sz="1400" dirty="0">
                <a:solidFill>
                  <a:srgbClr val="0070C0"/>
                </a:solidFill>
                <a:latin typeface="Helvetica" pitchFamily="34" charset="0"/>
                <a:ea typeface="돋움" pitchFamily="50" charset="-127"/>
              </a:rPr>
              <a:t>document</a:t>
            </a:r>
          </a:p>
        </p:txBody>
      </p:sp>
      <p:sp>
        <p:nvSpPr>
          <p:cNvPr id="7" name="Rectangle 411"/>
          <p:cNvSpPr>
            <a:spLocks noChangeArrowheads="1"/>
          </p:cNvSpPr>
          <p:nvPr/>
        </p:nvSpPr>
        <p:spPr bwMode="auto">
          <a:xfrm>
            <a:off x="4067944" y="1988840"/>
            <a:ext cx="1143000" cy="312688"/>
          </a:xfrm>
          <a:prstGeom prst="rect">
            <a:avLst/>
          </a:prstGeom>
          <a:solidFill>
            <a:srgbClr val="FFFF66"/>
          </a:solidFill>
          <a:ln w="9525">
            <a:solidFill>
              <a:schemeClr val="accent2">
                <a:lumMod val="7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36000" tIns="46038" rIns="36000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kumimoji="0" lang="en-US" altLang="ko-KR" sz="1400" dirty="0" smtClean="0">
                <a:solidFill>
                  <a:srgbClr val="0070C0"/>
                </a:solidFill>
                <a:latin typeface="Helvetica" pitchFamily="34" charset="0"/>
                <a:ea typeface="돋움" pitchFamily="50" charset="-127"/>
              </a:rPr>
              <a:t>html</a:t>
            </a:r>
            <a:endParaRPr kumimoji="0" lang="en-US" altLang="ko-KR" sz="1400" dirty="0">
              <a:solidFill>
                <a:srgbClr val="0070C0"/>
              </a:solidFill>
              <a:latin typeface="Helvetica" pitchFamily="34" charset="0"/>
              <a:ea typeface="돋움" pitchFamily="50" charset="-127"/>
            </a:endParaRPr>
          </a:p>
        </p:txBody>
      </p:sp>
      <p:cxnSp>
        <p:nvCxnSpPr>
          <p:cNvPr id="8" name="직선 연결선 7"/>
          <p:cNvCxnSpPr>
            <a:stCxn id="6" idx="2"/>
            <a:endCxn id="7" idx="0"/>
          </p:cNvCxnSpPr>
          <p:nvPr/>
        </p:nvCxnSpPr>
        <p:spPr>
          <a:xfrm>
            <a:off x="4639444" y="1663005"/>
            <a:ext cx="0" cy="325835"/>
          </a:xfrm>
          <a:prstGeom prst="line">
            <a:avLst/>
          </a:prstGeom>
          <a:ln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411"/>
          <p:cNvSpPr>
            <a:spLocks noChangeArrowheads="1"/>
          </p:cNvSpPr>
          <p:nvPr/>
        </p:nvSpPr>
        <p:spPr bwMode="auto">
          <a:xfrm>
            <a:off x="2472322" y="3360564"/>
            <a:ext cx="770691" cy="32487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accent2">
                <a:lumMod val="7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36000" tIns="46038" rIns="36000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kumimoji="0" lang="en-US" altLang="ko-KR" sz="1400" dirty="0" smtClean="0">
                <a:solidFill>
                  <a:srgbClr val="0070C0"/>
                </a:solidFill>
                <a:latin typeface="Helvetica" pitchFamily="34" charset="0"/>
                <a:ea typeface="돋움" pitchFamily="50" charset="-127"/>
              </a:rPr>
              <a:t>head</a:t>
            </a:r>
            <a:endParaRPr kumimoji="0" lang="en-US" altLang="ko-KR" sz="1400" dirty="0">
              <a:solidFill>
                <a:srgbClr val="0070C0"/>
              </a:solidFill>
              <a:latin typeface="Helvetica" pitchFamily="34" charset="0"/>
              <a:ea typeface="돋움" pitchFamily="50" charset="-127"/>
            </a:endParaRPr>
          </a:p>
        </p:txBody>
      </p:sp>
      <p:sp>
        <p:nvSpPr>
          <p:cNvPr id="10" name="Rectangle 411"/>
          <p:cNvSpPr>
            <a:spLocks noChangeArrowheads="1"/>
          </p:cNvSpPr>
          <p:nvPr/>
        </p:nvSpPr>
        <p:spPr bwMode="auto">
          <a:xfrm>
            <a:off x="6064238" y="3360563"/>
            <a:ext cx="765182" cy="324878"/>
          </a:xfrm>
          <a:prstGeom prst="rect">
            <a:avLst/>
          </a:prstGeom>
          <a:solidFill>
            <a:srgbClr val="FFFF66"/>
          </a:solidFill>
          <a:ln w="9525">
            <a:solidFill>
              <a:schemeClr val="accent2">
                <a:lumMod val="7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36000" tIns="46038" rIns="36000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kumimoji="0" lang="en-US" altLang="ko-KR" sz="1400" dirty="0" smtClean="0">
                <a:solidFill>
                  <a:srgbClr val="0070C0"/>
                </a:solidFill>
                <a:latin typeface="Helvetica" pitchFamily="34" charset="0"/>
                <a:ea typeface="돋움" pitchFamily="50" charset="-127"/>
              </a:rPr>
              <a:t>body</a:t>
            </a:r>
            <a:endParaRPr kumimoji="0" lang="en-US" altLang="ko-KR" sz="1400" dirty="0">
              <a:solidFill>
                <a:srgbClr val="0070C0"/>
              </a:solidFill>
              <a:latin typeface="Helvetica" pitchFamily="34" charset="0"/>
              <a:ea typeface="돋움" pitchFamily="50" charset="-127"/>
            </a:endParaRPr>
          </a:p>
        </p:txBody>
      </p:sp>
      <p:sp>
        <p:nvSpPr>
          <p:cNvPr id="11" name="Rectangle 411"/>
          <p:cNvSpPr>
            <a:spLocks noChangeArrowheads="1"/>
          </p:cNvSpPr>
          <p:nvPr/>
        </p:nvSpPr>
        <p:spPr bwMode="auto">
          <a:xfrm>
            <a:off x="2443468" y="4440888"/>
            <a:ext cx="831953" cy="31930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accent2">
                <a:lumMod val="7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36000" tIns="46038" rIns="36000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kumimoji="0" lang="en-US" altLang="ko-KR" sz="1400" dirty="0" smtClean="0">
                <a:solidFill>
                  <a:srgbClr val="0070C0"/>
                </a:solidFill>
                <a:latin typeface="Helvetica" pitchFamily="34" charset="0"/>
                <a:ea typeface="돋움" pitchFamily="50" charset="-127"/>
              </a:rPr>
              <a:t>title</a:t>
            </a:r>
            <a:endParaRPr kumimoji="0" lang="en-US" altLang="ko-KR" sz="1400" dirty="0">
              <a:solidFill>
                <a:srgbClr val="0070C0"/>
              </a:solidFill>
              <a:latin typeface="Helvetica" pitchFamily="34" charset="0"/>
              <a:ea typeface="돋움" pitchFamily="50" charset="-127"/>
            </a:endParaRPr>
          </a:p>
        </p:txBody>
      </p:sp>
      <p:cxnSp>
        <p:nvCxnSpPr>
          <p:cNvPr id="12" name="직선 연결선 11"/>
          <p:cNvCxnSpPr>
            <a:stCxn id="9" idx="2"/>
            <a:endCxn id="11" idx="0"/>
          </p:cNvCxnSpPr>
          <p:nvPr/>
        </p:nvCxnSpPr>
        <p:spPr>
          <a:xfrm>
            <a:off x="2857668" y="3685443"/>
            <a:ext cx="1777" cy="755445"/>
          </a:xfrm>
          <a:prstGeom prst="line">
            <a:avLst/>
          </a:prstGeom>
          <a:ln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411"/>
          <p:cNvSpPr>
            <a:spLocks noChangeArrowheads="1"/>
          </p:cNvSpPr>
          <p:nvPr/>
        </p:nvSpPr>
        <p:spPr bwMode="auto">
          <a:xfrm>
            <a:off x="5116592" y="4449559"/>
            <a:ext cx="562790" cy="31930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accent2">
                <a:lumMod val="7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36000" tIns="46038" rIns="36000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kumimoji="0" lang="en-US" altLang="ko-KR" sz="1400" dirty="0" smtClean="0">
                <a:solidFill>
                  <a:srgbClr val="0070C0"/>
                </a:solidFill>
                <a:latin typeface="Helvetica" pitchFamily="34" charset="0"/>
                <a:ea typeface="돋움" pitchFamily="50" charset="-127"/>
              </a:rPr>
              <a:t>p</a:t>
            </a:r>
            <a:endParaRPr kumimoji="0" lang="en-US" altLang="ko-KR" sz="1400" dirty="0">
              <a:solidFill>
                <a:srgbClr val="0070C0"/>
              </a:solidFill>
              <a:latin typeface="Helvetica" pitchFamily="34" charset="0"/>
              <a:ea typeface="돋움" pitchFamily="50" charset="-127"/>
            </a:endParaRPr>
          </a:p>
        </p:txBody>
      </p:sp>
      <p:sp>
        <p:nvSpPr>
          <p:cNvPr id="14" name="Rectangle 411"/>
          <p:cNvSpPr>
            <a:spLocks noChangeArrowheads="1"/>
          </p:cNvSpPr>
          <p:nvPr/>
        </p:nvSpPr>
        <p:spPr bwMode="auto">
          <a:xfrm>
            <a:off x="7173909" y="4449559"/>
            <a:ext cx="576065" cy="301966"/>
          </a:xfrm>
          <a:prstGeom prst="rect">
            <a:avLst/>
          </a:prstGeom>
          <a:solidFill>
            <a:srgbClr val="FFFF66"/>
          </a:solidFill>
          <a:ln w="9525">
            <a:solidFill>
              <a:schemeClr val="accent2">
                <a:lumMod val="7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36000" tIns="46038" rIns="36000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en-US" altLang="ko-KR" sz="1400" dirty="0" smtClean="0">
                <a:solidFill>
                  <a:srgbClr val="0070C0"/>
                </a:solidFill>
                <a:latin typeface="Helvetica" pitchFamily="34" charset="0"/>
                <a:ea typeface="돋움" pitchFamily="50" charset="-127"/>
              </a:rPr>
              <a:t>form</a:t>
            </a:r>
            <a:endParaRPr kumimoji="0" lang="en-US" altLang="ko-KR" sz="1400" dirty="0">
              <a:solidFill>
                <a:srgbClr val="0070C0"/>
              </a:solidFill>
              <a:latin typeface="Helvetica" pitchFamily="34" charset="0"/>
              <a:ea typeface="돋움" pitchFamily="50" charset="-127"/>
            </a:endParaRPr>
          </a:p>
        </p:txBody>
      </p:sp>
      <p:sp>
        <p:nvSpPr>
          <p:cNvPr id="15" name="Rectangle 411"/>
          <p:cNvSpPr>
            <a:spLocks noChangeArrowheads="1"/>
          </p:cNvSpPr>
          <p:nvPr/>
        </p:nvSpPr>
        <p:spPr bwMode="auto">
          <a:xfrm>
            <a:off x="5127186" y="5530790"/>
            <a:ext cx="571317" cy="31930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accent2">
                <a:lumMod val="7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36000" tIns="46038" rIns="36000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en-US" altLang="ko-KR" sz="1400" dirty="0" smtClean="0">
                <a:solidFill>
                  <a:srgbClr val="0070C0"/>
                </a:solidFill>
                <a:latin typeface="Helvetica" pitchFamily="34" charset="0"/>
                <a:ea typeface="돋움" pitchFamily="50" charset="-127"/>
              </a:rPr>
              <a:t>span</a:t>
            </a:r>
            <a:endParaRPr kumimoji="0" lang="en-US" altLang="ko-KR" sz="1400" dirty="0">
              <a:solidFill>
                <a:srgbClr val="0070C0"/>
              </a:solidFill>
              <a:latin typeface="Helvetica" pitchFamily="34" charset="0"/>
              <a:ea typeface="돋움" pitchFamily="50" charset="-127"/>
            </a:endParaRPr>
          </a:p>
        </p:txBody>
      </p:sp>
      <p:sp>
        <p:nvSpPr>
          <p:cNvPr id="16" name="Rectangle 411"/>
          <p:cNvSpPr>
            <a:spLocks noChangeArrowheads="1"/>
          </p:cNvSpPr>
          <p:nvPr/>
        </p:nvSpPr>
        <p:spPr bwMode="auto">
          <a:xfrm>
            <a:off x="6431858" y="5526739"/>
            <a:ext cx="562790" cy="31930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accent2">
                <a:lumMod val="7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36000" tIns="46038" rIns="36000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en-US" altLang="ko-KR" sz="1400" dirty="0" smtClean="0">
                <a:solidFill>
                  <a:srgbClr val="0070C0"/>
                </a:solidFill>
                <a:latin typeface="Helvetica" pitchFamily="34" charset="0"/>
                <a:ea typeface="돋움" pitchFamily="50" charset="-127"/>
              </a:rPr>
              <a:t>input</a:t>
            </a:r>
            <a:endParaRPr kumimoji="0" lang="en-US" altLang="ko-KR" sz="1400" dirty="0">
              <a:solidFill>
                <a:srgbClr val="0070C0"/>
              </a:solidFill>
              <a:latin typeface="Helvetica" pitchFamily="34" charset="0"/>
              <a:ea typeface="돋움" pitchFamily="50" charset="-127"/>
            </a:endParaRPr>
          </a:p>
        </p:txBody>
      </p:sp>
      <p:sp>
        <p:nvSpPr>
          <p:cNvPr id="17" name="Rectangle 411"/>
          <p:cNvSpPr>
            <a:spLocks noChangeArrowheads="1"/>
          </p:cNvSpPr>
          <p:nvPr/>
        </p:nvSpPr>
        <p:spPr bwMode="auto">
          <a:xfrm>
            <a:off x="7298637" y="5530715"/>
            <a:ext cx="521569" cy="319309"/>
          </a:xfrm>
          <a:prstGeom prst="rect">
            <a:avLst/>
          </a:prstGeom>
          <a:solidFill>
            <a:srgbClr val="C00000"/>
          </a:solidFill>
          <a:ln w="9525">
            <a:solidFill>
              <a:schemeClr val="accent2">
                <a:lumMod val="7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36000" tIns="46038" rIns="36000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lang="en-US" altLang="ko-KR" sz="1400" dirty="0" smtClean="0">
                <a:solidFill>
                  <a:schemeClr val="bg1"/>
                </a:solidFill>
                <a:latin typeface="Helvetica" pitchFamily="34" charset="0"/>
                <a:ea typeface="돋움" pitchFamily="50" charset="-127"/>
              </a:rPr>
              <a:t>input</a:t>
            </a:r>
            <a:endParaRPr kumimoji="0" lang="en-US" altLang="ko-KR" sz="1400" dirty="0">
              <a:solidFill>
                <a:schemeClr val="bg1"/>
              </a:solidFill>
              <a:latin typeface="Helvetica" pitchFamily="34" charset="0"/>
              <a:ea typeface="돋움" pitchFamily="50" charset="-127"/>
            </a:endParaRPr>
          </a:p>
        </p:txBody>
      </p:sp>
      <p:sp>
        <p:nvSpPr>
          <p:cNvPr id="18" name="Rectangle 411"/>
          <p:cNvSpPr>
            <a:spLocks noChangeArrowheads="1"/>
          </p:cNvSpPr>
          <p:nvPr/>
        </p:nvSpPr>
        <p:spPr bwMode="auto">
          <a:xfrm>
            <a:off x="8086818" y="5526737"/>
            <a:ext cx="361264" cy="31930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accent2">
                <a:lumMod val="7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36000" tIns="46038" rIns="36000" bIns="46038" anchor="ctr"/>
          <a:lstStyle/>
          <a:p>
            <a:pPr algn="ctr" eaLnBrk="0" latinLnBrk="0" hangingPunct="0">
              <a:spcBef>
                <a:spcPct val="20000"/>
              </a:spcBef>
            </a:pPr>
            <a:r>
              <a:rPr kumimoji="0" lang="en-US" altLang="ko-KR" sz="1400" dirty="0" err="1" smtClean="0">
                <a:solidFill>
                  <a:srgbClr val="0070C0"/>
                </a:solidFill>
                <a:latin typeface="Helvetica" pitchFamily="34" charset="0"/>
                <a:ea typeface="돋움" pitchFamily="50" charset="-127"/>
              </a:rPr>
              <a:t>hr</a:t>
            </a:r>
            <a:endParaRPr kumimoji="0" lang="en-US" altLang="ko-KR" sz="1400" dirty="0">
              <a:solidFill>
                <a:srgbClr val="0070C0"/>
              </a:solidFill>
              <a:latin typeface="Helvetica" pitchFamily="34" charset="0"/>
              <a:ea typeface="돋움" pitchFamily="50" charset="-127"/>
            </a:endParaRPr>
          </a:p>
        </p:txBody>
      </p:sp>
      <p:cxnSp>
        <p:nvCxnSpPr>
          <p:cNvPr id="19" name="꺾인 연결선 18"/>
          <p:cNvCxnSpPr>
            <a:stCxn id="7" idx="2"/>
            <a:endCxn id="9" idx="0"/>
          </p:cNvCxnSpPr>
          <p:nvPr/>
        </p:nvCxnSpPr>
        <p:spPr>
          <a:xfrm rot="5400000">
            <a:off x="3219038" y="1940158"/>
            <a:ext cx="1059036" cy="1781776"/>
          </a:xfrm>
          <a:prstGeom prst="bentConnector3">
            <a:avLst/>
          </a:prstGeom>
          <a:ln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꺾인 연결선 19"/>
          <p:cNvCxnSpPr>
            <a:stCxn id="7" idx="2"/>
            <a:endCxn id="10" idx="0"/>
          </p:cNvCxnSpPr>
          <p:nvPr/>
        </p:nvCxnSpPr>
        <p:spPr>
          <a:xfrm rot="16200000" flipH="1">
            <a:off x="5013619" y="1927352"/>
            <a:ext cx="1059035" cy="1807385"/>
          </a:xfrm>
          <a:prstGeom prst="bentConnector3">
            <a:avLst>
              <a:gd name="adj1" fmla="val 50000"/>
            </a:avLst>
          </a:prstGeom>
          <a:ln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꺾인 연결선 20"/>
          <p:cNvCxnSpPr>
            <a:stCxn id="10" idx="2"/>
            <a:endCxn id="13" idx="0"/>
          </p:cNvCxnSpPr>
          <p:nvPr/>
        </p:nvCxnSpPr>
        <p:spPr>
          <a:xfrm rot="5400000">
            <a:off x="5540349" y="3543079"/>
            <a:ext cx="764118" cy="1048842"/>
          </a:xfrm>
          <a:prstGeom prst="bentConnector3">
            <a:avLst/>
          </a:prstGeom>
          <a:ln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꺾인 연결선 21"/>
          <p:cNvCxnSpPr>
            <a:stCxn id="10" idx="2"/>
            <a:endCxn id="14" idx="0"/>
          </p:cNvCxnSpPr>
          <p:nvPr/>
        </p:nvCxnSpPr>
        <p:spPr>
          <a:xfrm rot="16200000" flipH="1">
            <a:off x="6572326" y="3559943"/>
            <a:ext cx="764118" cy="1015113"/>
          </a:xfrm>
          <a:prstGeom prst="bentConnector3">
            <a:avLst>
              <a:gd name="adj1" fmla="val 50000"/>
            </a:avLst>
          </a:prstGeom>
          <a:ln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>
            <a:stCxn id="13" idx="2"/>
            <a:endCxn id="15" idx="0"/>
          </p:cNvCxnSpPr>
          <p:nvPr/>
        </p:nvCxnSpPr>
        <p:spPr>
          <a:xfrm>
            <a:off x="5397987" y="4768868"/>
            <a:ext cx="14858" cy="761922"/>
          </a:xfrm>
          <a:prstGeom prst="straightConnector1">
            <a:avLst/>
          </a:prstGeom>
          <a:ln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꺾인 연결선 23"/>
          <p:cNvCxnSpPr>
            <a:stCxn id="14" idx="2"/>
            <a:endCxn id="16" idx="0"/>
          </p:cNvCxnSpPr>
          <p:nvPr/>
        </p:nvCxnSpPr>
        <p:spPr>
          <a:xfrm rot="5400000">
            <a:off x="6699991" y="4764788"/>
            <a:ext cx="775214" cy="748689"/>
          </a:xfrm>
          <a:prstGeom prst="bentConnector3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꺾인 연결선 24"/>
          <p:cNvCxnSpPr>
            <a:stCxn id="14" idx="2"/>
            <a:endCxn id="17" idx="0"/>
          </p:cNvCxnSpPr>
          <p:nvPr/>
        </p:nvCxnSpPr>
        <p:spPr>
          <a:xfrm rot="16200000" flipH="1">
            <a:off x="7121087" y="5092380"/>
            <a:ext cx="779190" cy="97480"/>
          </a:xfrm>
          <a:prstGeom prst="bentConnector3">
            <a:avLst/>
          </a:prstGeom>
          <a:ln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꺾인 연결선 25"/>
          <p:cNvCxnSpPr>
            <a:stCxn id="14" idx="2"/>
            <a:endCxn id="18" idx="0"/>
          </p:cNvCxnSpPr>
          <p:nvPr/>
        </p:nvCxnSpPr>
        <p:spPr>
          <a:xfrm rot="16200000" flipH="1">
            <a:off x="7477090" y="4736377"/>
            <a:ext cx="775212" cy="805508"/>
          </a:xfrm>
          <a:prstGeom prst="bentConnector3">
            <a:avLst/>
          </a:prstGeom>
          <a:ln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자유형 26"/>
          <p:cNvSpPr/>
          <p:nvPr/>
        </p:nvSpPr>
        <p:spPr>
          <a:xfrm>
            <a:off x="3563454" y="528384"/>
            <a:ext cx="4185182" cy="5287654"/>
          </a:xfrm>
          <a:custGeom>
            <a:avLst/>
            <a:gdLst>
              <a:gd name="connsiteX0" fmla="*/ 0 w 4155210"/>
              <a:gd name="connsiteY0" fmla="*/ 84341 h 4563879"/>
              <a:gd name="connsiteX1" fmla="*/ 365760 w 4155210"/>
              <a:gd name="connsiteY1" fmla="*/ 13221 h 4563879"/>
              <a:gd name="connsiteX2" fmla="*/ 589280 w 4155210"/>
              <a:gd name="connsiteY2" fmla="*/ 135141 h 4563879"/>
              <a:gd name="connsiteX3" fmla="*/ 609600 w 4155210"/>
              <a:gd name="connsiteY3" fmla="*/ 632981 h 4563879"/>
              <a:gd name="connsiteX4" fmla="*/ 568960 w 4155210"/>
              <a:gd name="connsiteY4" fmla="*/ 1069861 h 4563879"/>
              <a:gd name="connsiteX5" fmla="*/ 599440 w 4155210"/>
              <a:gd name="connsiteY5" fmla="*/ 1628661 h 4563879"/>
              <a:gd name="connsiteX6" fmla="*/ 812800 w 4155210"/>
              <a:gd name="connsiteY6" fmla="*/ 2055381 h 4563879"/>
              <a:gd name="connsiteX7" fmla="*/ 2286000 w 4155210"/>
              <a:gd name="connsiteY7" fmla="*/ 2299221 h 4563879"/>
              <a:gd name="connsiteX8" fmla="*/ 2733040 w 4155210"/>
              <a:gd name="connsiteY8" fmla="*/ 3142501 h 4563879"/>
              <a:gd name="connsiteX9" fmla="*/ 3556000 w 4155210"/>
              <a:gd name="connsiteY9" fmla="*/ 3386341 h 4563879"/>
              <a:gd name="connsiteX10" fmla="*/ 3840480 w 4155210"/>
              <a:gd name="connsiteY10" fmla="*/ 4382021 h 4563879"/>
              <a:gd name="connsiteX11" fmla="*/ 4013200 w 4155210"/>
              <a:gd name="connsiteY11" fmla="*/ 4534421 h 4563879"/>
              <a:gd name="connsiteX12" fmla="*/ 4114800 w 4155210"/>
              <a:gd name="connsiteY12" fmla="*/ 4026421 h 4563879"/>
              <a:gd name="connsiteX13" fmla="*/ 4074160 w 4155210"/>
              <a:gd name="connsiteY13" fmla="*/ 3122181 h 4563879"/>
              <a:gd name="connsiteX14" fmla="*/ 3230880 w 4155210"/>
              <a:gd name="connsiteY14" fmla="*/ 2898661 h 4563879"/>
              <a:gd name="connsiteX15" fmla="*/ 2976880 w 4155210"/>
              <a:gd name="connsiteY15" fmla="*/ 2146821 h 4563879"/>
              <a:gd name="connsiteX16" fmla="*/ 1615440 w 4155210"/>
              <a:gd name="connsiteY16" fmla="*/ 1923301 h 4563879"/>
              <a:gd name="connsiteX17" fmla="*/ 1402080 w 4155210"/>
              <a:gd name="connsiteY17" fmla="*/ 267221 h 4563879"/>
              <a:gd name="connsiteX18" fmla="*/ 1778000 w 4155210"/>
              <a:gd name="connsiteY18" fmla="*/ 23381 h 4563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155210" h="4563879">
                <a:moveTo>
                  <a:pt x="0" y="84341"/>
                </a:moveTo>
                <a:cubicBezTo>
                  <a:pt x="133773" y="44547"/>
                  <a:pt x="267547" y="4754"/>
                  <a:pt x="365760" y="13221"/>
                </a:cubicBezTo>
                <a:cubicBezTo>
                  <a:pt x="463973" y="21688"/>
                  <a:pt x="548640" y="31848"/>
                  <a:pt x="589280" y="135141"/>
                </a:cubicBezTo>
                <a:cubicBezTo>
                  <a:pt x="629920" y="238434"/>
                  <a:pt x="612987" y="477194"/>
                  <a:pt x="609600" y="632981"/>
                </a:cubicBezTo>
                <a:cubicBezTo>
                  <a:pt x="606213" y="788768"/>
                  <a:pt x="570653" y="903914"/>
                  <a:pt x="568960" y="1069861"/>
                </a:cubicBezTo>
                <a:cubicBezTo>
                  <a:pt x="567267" y="1235808"/>
                  <a:pt x="558800" y="1464408"/>
                  <a:pt x="599440" y="1628661"/>
                </a:cubicBezTo>
                <a:cubicBezTo>
                  <a:pt x="640080" y="1792914"/>
                  <a:pt x="531707" y="1943621"/>
                  <a:pt x="812800" y="2055381"/>
                </a:cubicBezTo>
                <a:cubicBezTo>
                  <a:pt x="1093893" y="2167141"/>
                  <a:pt x="1965960" y="2118034"/>
                  <a:pt x="2286000" y="2299221"/>
                </a:cubicBezTo>
                <a:cubicBezTo>
                  <a:pt x="2606040" y="2480408"/>
                  <a:pt x="2521373" y="2961314"/>
                  <a:pt x="2733040" y="3142501"/>
                </a:cubicBezTo>
                <a:cubicBezTo>
                  <a:pt x="2944707" y="3323688"/>
                  <a:pt x="3371427" y="3179754"/>
                  <a:pt x="3556000" y="3386341"/>
                </a:cubicBezTo>
                <a:cubicBezTo>
                  <a:pt x="3740573" y="3592928"/>
                  <a:pt x="3764280" y="4190674"/>
                  <a:pt x="3840480" y="4382021"/>
                </a:cubicBezTo>
                <a:cubicBezTo>
                  <a:pt x="3916680" y="4573368"/>
                  <a:pt x="3967480" y="4593688"/>
                  <a:pt x="4013200" y="4534421"/>
                </a:cubicBezTo>
                <a:cubicBezTo>
                  <a:pt x="4058920" y="4475154"/>
                  <a:pt x="4104640" y="4261794"/>
                  <a:pt x="4114800" y="4026421"/>
                </a:cubicBezTo>
                <a:cubicBezTo>
                  <a:pt x="4124960" y="3791048"/>
                  <a:pt x="4221480" y="3310141"/>
                  <a:pt x="4074160" y="3122181"/>
                </a:cubicBezTo>
                <a:cubicBezTo>
                  <a:pt x="3926840" y="2934221"/>
                  <a:pt x="3413760" y="3061221"/>
                  <a:pt x="3230880" y="2898661"/>
                </a:cubicBezTo>
                <a:cubicBezTo>
                  <a:pt x="3048000" y="2736101"/>
                  <a:pt x="3246120" y="2309381"/>
                  <a:pt x="2976880" y="2146821"/>
                </a:cubicBezTo>
                <a:cubicBezTo>
                  <a:pt x="2707640" y="1984261"/>
                  <a:pt x="1877907" y="2236568"/>
                  <a:pt x="1615440" y="1923301"/>
                </a:cubicBezTo>
                <a:cubicBezTo>
                  <a:pt x="1352973" y="1610034"/>
                  <a:pt x="1374987" y="583874"/>
                  <a:pt x="1402080" y="267221"/>
                </a:cubicBezTo>
                <a:cubicBezTo>
                  <a:pt x="1429173" y="-49432"/>
                  <a:pt x="1603586" y="-13026"/>
                  <a:pt x="1778000" y="23381"/>
                </a:cubicBezTo>
              </a:path>
            </a:pathLst>
          </a:custGeom>
          <a:noFill/>
          <a:ln w="38100">
            <a:prstDash val="sysDot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자유형 27"/>
          <p:cNvSpPr/>
          <p:nvPr/>
        </p:nvSpPr>
        <p:spPr>
          <a:xfrm rot="1178354">
            <a:off x="3245309" y="582386"/>
            <a:ext cx="347363" cy="150272"/>
          </a:xfrm>
          <a:custGeom>
            <a:avLst/>
            <a:gdLst>
              <a:gd name="connsiteX0" fmla="*/ 6675 w 220035"/>
              <a:gd name="connsiteY0" fmla="*/ 81280 h 83074"/>
              <a:gd name="connsiteX1" fmla="*/ 220035 w 220035"/>
              <a:gd name="connsiteY1" fmla="*/ 0 h 83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0035" h="83074">
                <a:moveTo>
                  <a:pt x="6675" y="81280"/>
                </a:moveTo>
                <a:cubicBezTo>
                  <a:pt x="-44972" y="97366"/>
                  <a:pt x="220035" y="0"/>
                  <a:pt x="220035" y="0"/>
                </a:cubicBezTo>
              </a:path>
            </a:pathLst>
          </a:custGeom>
          <a:noFill/>
          <a:ln w="38100">
            <a:prstDash val="sysDot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2050648" y="361065"/>
            <a:ext cx="1266693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solidFill>
                  <a:srgbClr val="C00000"/>
                </a:solidFill>
              </a:rPr>
              <a:t>버튼 클릭으로</a:t>
            </a:r>
            <a:endParaRPr lang="en-US" altLang="ko-KR" sz="1100" dirty="0" smtClean="0">
              <a:solidFill>
                <a:srgbClr val="C00000"/>
              </a:solidFill>
            </a:endParaRPr>
          </a:p>
          <a:p>
            <a:r>
              <a:rPr lang="en-US" altLang="ko-KR" sz="1100" dirty="0" smtClean="0">
                <a:solidFill>
                  <a:srgbClr val="C00000"/>
                </a:solidFill>
              </a:rPr>
              <a:t>input </a:t>
            </a:r>
            <a:r>
              <a:rPr lang="ko-KR" altLang="en-US" sz="1100" dirty="0" smtClean="0">
                <a:solidFill>
                  <a:srgbClr val="C00000"/>
                </a:solidFill>
              </a:rPr>
              <a:t>객체에</a:t>
            </a:r>
            <a:endParaRPr lang="en-US" altLang="ko-KR" sz="1100" dirty="0" smtClean="0">
              <a:solidFill>
                <a:srgbClr val="C00000"/>
              </a:solidFill>
            </a:endParaRPr>
          </a:p>
          <a:p>
            <a:r>
              <a:rPr lang="en-US" altLang="ko-KR" sz="1100" dirty="0" smtClean="0">
                <a:solidFill>
                  <a:srgbClr val="C00000"/>
                </a:solidFill>
              </a:rPr>
              <a:t>click </a:t>
            </a:r>
            <a:r>
              <a:rPr lang="ko-KR" altLang="en-US" sz="1100" dirty="0" smtClean="0">
                <a:solidFill>
                  <a:srgbClr val="C00000"/>
                </a:solidFill>
              </a:rPr>
              <a:t>이벤트 발생</a:t>
            </a:r>
            <a:endParaRPr lang="ko-KR" altLang="en-US" sz="1100" dirty="0">
              <a:solidFill>
                <a:srgbClr val="C00000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744659" y="3138092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i="1" dirty="0" smtClean="0">
                <a:solidFill>
                  <a:srgbClr val="C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1</a:t>
            </a:r>
            <a:endParaRPr lang="ko-KR" altLang="en-US" sz="1400" i="1" dirty="0">
              <a:solidFill>
                <a:srgbClr val="C0000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7783664" y="5660114"/>
            <a:ext cx="261238" cy="318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i="1" dirty="0" smtClean="0">
                <a:solidFill>
                  <a:srgbClr val="00B05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2</a:t>
            </a:r>
            <a:endParaRPr lang="ko-KR" altLang="en-US" sz="1400" i="1" dirty="0">
              <a:solidFill>
                <a:srgbClr val="00B05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667534" y="3094857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i="1" dirty="0" smtClean="0">
                <a:solidFill>
                  <a:srgbClr val="00B05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3</a:t>
            </a:r>
            <a:endParaRPr lang="ko-KR" altLang="en-US" sz="1400" i="1" dirty="0">
              <a:solidFill>
                <a:srgbClr val="00B05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5383995" y="366442"/>
            <a:ext cx="126669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>
                <a:solidFill>
                  <a:srgbClr val="C00000"/>
                </a:solidFill>
              </a:rPr>
              <a:t>click </a:t>
            </a:r>
            <a:r>
              <a:rPr lang="ko-KR" altLang="en-US" sz="1100" dirty="0" smtClean="0">
                <a:solidFill>
                  <a:srgbClr val="C00000"/>
                </a:solidFill>
              </a:rPr>
              <a:t>이벤트 소</a:t>
            </a:r>
            <a:r>
              <a:rPr lang="ko-KR" altLang="en-US" sz="1100" dirty="0">
                <a:solidFill>
                  <a:srgbClr val="C00000"/>
                </a:solidFill>
              </a:rPr>
              <a:t>멸</a:t>
            </a:r>
          </a:p>
        </p:txBody>
      </p:sp>
      <p:sp>
        <p:nvSpPr>
          <p:cNvPr id="46" name="모서리가 둥근 직사각형 45"/>
          <p:cNvSpPr/>
          <p:nvPr/>
        </p:nvSpPr>
        <p:spPr>
          <a:xfrm>
            <a:off x="5151032" y="3285031"/>
            <a:ext cx="631186" cy="432048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0" bIns="36000" rtlCol="0" anchor="ctr"/>
          <a:lstStyle/>
          <a:p>
            <a:r>
              <a:rPr lang="en-US" altLang="ko-KR" sz="900" dirty="0" smtClean="0">
                <a:solidFill>
                  <a:schemeClr val="tx1"/>
                </a:solidFill>
              </a:rPr>
              <a:t>capture() </a:t>
            </a:r>
          </a:p>
          <a:p>
            <a:r>
              <a:rPr lang="en-US" altLang="ko-KR" sz="900" dirty="0" smtClean="0">
                <a:solidFill>
                  <a:schemeClr val="tx1"/>
                </a:solidFill>
              </a:rPr>
              <a:t>{ ……….. }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47" name="타원 46"/>
          <p:cNvSpPr/>
          <p:nvPr/>
        </p:nvSpPr>
        <p:spPr>
          <a:xfrm>
            <a:off x="6080176" y="3473911"/>
            <a:ext cx="45719" cy="5428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9" name="모서리가 둥근 직사각형 48"/>
          <p:cNvSpPr/>
          <p:nvPr/>
        </p:nvSpPr>
        <p:spPr>
          <a:xfrm>
            <a:off x="7787108" y="6000885"/>
            <a:ext cx="631186" cy="432048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0" bIns="36000" rtlCol="0" anchor="ctr"/>
          <a:lstStyle/>
          <a:p>
            <a:r>
              <a:rPr lang="en-US" altLang="ko-KR" sz="900" dirty="0" smtClean="0">
                <a:solidFill>
                  <a:schemeClr val="tx1"/>
                </a:solidFill>
              </a:rPr>
              <a:t>bubble() </a:t>
            </a:r>
          </a:p>
          <a:p>
            <a:r>
              <a:rPr lang="en-US" altLang="ko-KR" sz="900" dirty="0" smtClean="0">
                <a:solidFill>
                  <a:schemeClr val="tx1"/>
                </a:solidFill>
              </a:rPr>
              <a:t>{ ……….. }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cxnSp>
        <p:nvCxnSpPr>
          <p:cNvPr id="52" name="직선 화살표 연결선 51"/>
          <p:cNvCxnSpPr>
            <a:stCxn id="47" idx="2"/>
            <a:endCxn id="46" idx="3"/>
          </p:cNvCxnSpPr>
          <p:nvPr/>
        </p:nvCxnSpPr>
        <p:spPr>
          <a:xfrm flipH="1">
            <a:off x="5782218" y="3501055"/>
            <a:ext cx="29795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타원 55"/>
          <p:cNvSpPr/>
          <p:nvPr/>
        </p:nvSpPr>
        <p:spPr>
          <a:xfrm>
            <a:off x="7569739" y="5782718"/>
            <a:ext cx="45719" cy="5428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57" name="직선 화살표 연결선 56"/>
          <p:cNvCxnSpPr>
            <a:stCxn id="56" idx="5"/>
            <a:endCxn id="49" idx="1"/>
          </p:cNvCxnSpPr>
          <p:nvPr/>
        </p:nvCxnSpPr>
        <p:spPr>
          <a:xfrm>
            <a:off x="7608763" y="5829056"/>
            <a:ext cx="178345" cy="3878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모서리가 둥근 직사각형 59"/>
          <p:cNvSpPr/>
          <p:nvPr/>
        </p:nvSpPr>
        <p:spPr>
          <a:xfrm>
            <a:off x="7117682" y="3298974"/>
            <a:ext cx="631186" cy="432048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0" bIns="36000" rtlCol="0" anchor="ctr"/>
          <a:lstStyle/>
          <a:p>
            <a:r>
              <a:rPr lang="en-US" altLang="ko-KR" sz="900" dirty="0" smtClean="0">
                <a:solidFill>
                  <a:schemeClr val="tx1"/>
                </a:solidFill>
              </a:rPr>
              <a:t>bubble() </a:t>
            </a:r>
          </a:p>
          <a:p>
            <a:r>
              <a:rPr lang="en-US" altLang="ko-KR" sz="900" dirty="0" smtClean="0">
                <a:solidFill>
                  <a:schemeClr val="tx1"/>
                </a:solidFill>
              </a:rPr>
              <a:t>{ ……….. }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61" name="타원 60"/>
          <p:cNvSpPr/>
          <p:nvPr/>
        </p:nvSpPr>
        <p:spPr>
          <a:xfrm>
            <a:off x="6667534" y="3487854"/>
            <a:ext cx="45719" cy="5428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62" name="직선 화살표 연결선 61"/>
          <p:cNvCxnSpPr>
            <a:stCxn id="61" idx="6"/>
            <a:endCxn id="60" idx="1"/>
          </p:cNvCxnSpPr>
          <p:nvPr/>
        </p:nvCxnSpPr>
        <p:spPr>
          <a:xfrm>
            <a:off x="6713253" y="3514998"/>
            <a:ext cx="40442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/>
          <p:cNvSpPr txBox="1"/>
          <p:nvPr/>
        </p:nvSpPr>
        <p:spPr>
          <a:xfrm>
            <a:off x="4346072" y="3407586"/>
            <a:ext cx="80182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smtClean="0">
                <a:solidFill>
                  <a:srgbClr val="C00000"/>
                </a:solidFill>
              </a:rPr>
              <a:t>캡쳐</a:t>
            </a:r>
            <a:r>
              <a:rPr lang="ko-KR" altLang="en-US" sz="900" dirty="0" smtClean="0">
                <a:solidFill>
                  <a:srgbClr val="C00000"/>
                </a:solidFill>
              </a:rPr>
              <a:t> </a:t>
            </a:r>
            <a:r>
              <a:rPr lang="ko-KR" altLang="en-US" sz="900" dirty="0" err="1" smtClean="0">
                <a:solidFill>
                  <a:srgbClr val="C00000"/>
                </a:solidFill>
              </a:rPr>
              <a:t>리스너</a:t>
            </a:r>
            <a:endParaRPr lang="ko-KR" altLang="en-US" sz="900" dirty="0">
              <a:solidFill>
                <a:srgbClr val="C00000"/>
              </a:solidFill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7801084" y="3385639"/>
            <a:ext cx="80182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srgbClr val="C00000"/>
                </a:solidFill>
              </a:rPr>
              <a:t>버블 </a:t>
            </a:r>
            <a:r>
              <a:rPr lang="ko-KR" altLang="en-US" sz="900" dirty="0" err="1" smtClean="0">
                <a:solidFill>
                  <a:srgbClr val="C00000"/>
                </a:solidFill>
              </a:rPr>
              <a:t>리스너</a:t>
            </a:r>
            <a:endParaRPr lang="ko-KR" altLang="en-US" sz="900" dirty="0">
              <a:solidFill>
                <a:srgbClr val="C00000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73586" y="1318090"/>
            <a:ext cx="3052439" cy="1015663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>
            <a:spAutoFit/>
          </a:bodyPr>
          <a:lstStyle/>
          <a:p>
            <a:r>
              <a:rPr lang="ko-KR" altLang="en-US" sz="1200" dirty="0">
                <a:latin typeface="+mj-ea"/>
                <a:ea typeface="+mj-ea"/>
              </a:rPr>
              <a:t>예제 </a:t>
            </a:r>
            <a:r>
              <a:rPr lang="en-US" altLang="ko-KR" sz="1200" dirty="0">
                <a:latin typeface="+mj-ea"/>
                <a:ea typeface="+mj-ea"/>
              </a:rPr>
              <a:t>9</a:t>
            </a:r>
            <a:r>
              <a:rPr lang="en-US" altLang="ko-KR" sz="1200" dirty="0" smtClean="0">
                <a:latin typeface="+mj-ea"/>
                <a:ea typeface="+mj-ea"/>
              </a:rPr>
              <a:t>-8</a:t>
            </a:r>
            <a:r>
              <a:rPr lang="ko-KR" altLang="en-US" sz="1200" dirty="0" smtClean="0">
                <a:latin typeface="+mj-ea"/>
                <a:ea typeface="+mj-ea"/>
              </a:rPr>
              <a:t> 웹 페이지의 이벤트 </a:t>
            </a:r>
            <a:r>
              <a:rPr lang="ko-KR" altLang="en-US" sz="1200" dirty="0" err="1" smtClean="0">
                <a:latin typeface="+mj-ea"/>
                <a:ea typeface="+mj-ea"/>
              </a:rPr>
              <a:t>리스너</a:t>
            </a:r>
            <a:r>
              <a:rPr lang="ko-KR" altLang="en-US" sz="1200" dirty="0" smtClean="0">
                <a:latin typeface="+mj-ea"/>
                <a:ea typeface="+mj-ea"/>
              </a:rPr>
              <a:t> 실행</a:t>
            </a:r>
            <a:endParaRPr lang="en-US" altLang="ko-KR" sz="1200" dirty="0" smtClean="0">
              <a:latin typeface="+mj-ea"/>
              <a:ea typeface="+mj-ea"/>
            </a:endParaRPr>
          </a:p>
          <a:p>
            <a:endParaRPr lang="en-US" altLang="ko-KR" sz="1200" dirty="0" smtClean="0">
              <a:latin typeface="+mj-ea"/>
              <a:ea typeface="+mj-ea"/>
            </a:endParaRPr>
          </a:p>
          <a:p>
            <a:r>
              <a:rPr lang="en-US" altLang="ko-KR" sz="1200" dirty="0" smtClean="0">
                <a:latin typeface="+mj-ea"/>
                <a:ea typeface="+mj-ea"/>
              </a:rPr>
              <a:t>1. &lt;body&gt; </a:t>
            </a:r>
            <a:r>
              <a:rPr lang="ko-KR" altLang="en-US" sz="1200" dirty="0" smtClean="0">
                <a:latin typeface="+mj-ea"/>
                <a:ea typeface="+mj-ea"/>
              </a:rPr>
              <a:t>태그의 </a:t>
            </a:r>
            <a:r>
              <a:rPr lang="ko-KR" altLang="en-US" sz="1200" dirty="0" err="1" smtClean="0">
                <a:latin typeface="+mj-ea"/>
                <a:ea typeface="+mj-ea"/>
              </a:rPr>
              <a:t>캡처</a:t>
            </a:r>
            <a:r>
              <a:rPr lang="ko-KR" altLang="en-US" sz="1200" dirty="0" smtClean="0">
                <a:latin typeface="+mj-ea"/>
                <a:ea typeface="+mj-ea"/>
              </a:rPr>
              <a:t> </a:t>
            </a:r>
            <a:r>
              <a:rPr lang="ko-KR" altLang="en-US" sz="1200" dirty="0" err="1" smtClean="0">
                <a:latin typeface="+mj-ea"/>
                <a:ea typeface="+mj-ea"/>
              </a:rPr>
              <a:t>리스너</a:t>
            </a:r>
            <a:r>
              <a:rPr lang="ko-KR" altLang="en-US" sz="1200" dirty="0" smtClean="0">
                <a:latin typeface="+mj-ea"/>
                <a:ea typeface="+mj-ea"/>
              </a:rPr>
              <a:t> 실행</a:t>
            </a:r>
            <a:endParaRPr lang="en-US" altLang="ko-KR" sz="1200" dirty="0" smtClean="0">
              <a:latin typeface="+mj-ea"/>
              <a:ea typeface="+mj-ea"/>
            </a:endParaRPr>
          </a:p>
          <a:p>
            <a:r>
              <a:rPr lang="en-US" altLang="ko-KR" sz="1200" dirty="0" smtClean="0">
                <a:latin typeface="+mj-ea"/>
              </a:rPr>
              <a:t>2. &lt;input&gt; </a:t>
            </a:r>
            <a:r>
              <a:rPr lang="ko-KR" altLang="en-US" sz="1200" dirty="0">
                <a:latin typeface="+mj-ea"/>
              </a:rPr>
              <a:t>태그의 </a:t>
            </a:r>
            <a:r>
              <a:rPr lang="ko-KR" altLang="en-US" sz="1200" dirty="0" smtClean="0">
                <a:latin typeface="+mj-ea"/>
              </a:rPr>
              <a:t>버블 </a:t>
            </a:r>
            <a:r>
              <a:rPr lang="ko-KR" altLang="en-US" sz="1200" dirty="0" err="1" smtClean="0">
                <a:latin typeface="+mj-ea"/>
              </a:rPr>
              <a:t>리스너</a:t>
            </a:r>
            <a:r>
              <a:rPr lang="ko-KR" altLang="en-US" sz="1200" dirty="0" smtClean="0">
                <a:latin typeface="+mj-ea"/>
              </a:rPr>
              <a:t> 실행</a:t>
            </a:r>
            <a:endParaRPr lang="en-US" altLang="ko-KR" sz="1200" dirty="0" smtClean="0">
              <a:latin typeface="+mj-ea"/>
            </a:endParaRPr>
          </a:p>
          <a:p>
            <a:r>
              <a:rPr lang="en-US" altLang="ko-KR" sz="1200" dirty="0" smtClean="0">
                <a:latin typeface="+mj-ea"/>
              </a:rPr>
              <a:t>3. </a:t>
            </a:r>
            <a:r>
              <a:rPr lang="en-US" altLang="ko-KR" sz="1200" dirty="0">
                <a:latin typeface="+mj-ea"/>
              </a:rPr>
              <a:t>&lt;body&gt; </a:t>
            </a:r>
            <a:r>
              <a:rPr lang="ko-KR" altLang="en-US" sz="1200" dirty="0">
                <a:latin typeface="+mj-ea"/>
              </a:rPr>
              <a:t>태그의 </a:t>
            </a:r>
            <a:r>
              <a:rPr lang="ko-KR" altLang="en-US" sz="1200" dirty="0" smtClean="0">
                <a:latin typeface="+mj-ea"/>
              </a:rPr>
              <a:t>버블 </a:t>
            </a:r>
            <a:r>
              <a:rPr lang="ko-KR" altLang="en-US" sz="1200" dirty="0" err="1">
                <a:latin typeface="+mj-ea"/>
              </a:rPr>
              <a:t>리스너</a:t>
            </a:r>
            <a:r>
              <a:rPr lang="ko-KR" altLang="en-US" sz="1200" dirty="0">
                <a:latin typeface="+mj-ea"/>
              </a:rPr>
              <a:t> </a:t>
            </a:r>
            <a:r>
              <a:rPr lang="ko-KR" altLang="en-US" sz="1200" dirty="0" smtClean="0">
                <a:latin typeface="+mj-ea"/>
              </a:rPr>
              <a:t>실행</a:t>
            </a:r>
            <a:endParaRPr lang="en-US" altLang="ko-KR" sz="1200" dirty="0">
              <a:latin typeface="+mj-ea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8401223" y="6083289"/>
            <a:ext cx="80182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srgbClr val="C00000"/>
                </a:solidFill>
              </a:rPr>
              <a:t>버블 </a:t>
            </a:r>
            <a:r>
              <a:rPr lang="ko-KR" altLang="en-US" sz="900" dirty="0" err="1" smtClean="0">
                <a:solidFill>
                  <a:srgbClr val="C00000"/>
                </a:solidFill>
              </a:rPr>
              <a:t>리스너</a:t>
            </a:r>
            <a:endParaRPr lang="ko-KR" altLang="en-US" sz="9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3710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이벤트 흐름을 중단시킬 수 있는가</a:t>
            </a:r>
            <a:r>
              <a:rPr lang="en-US" altLang="ko-KR" dirty="0" smtClean="0"/>
              <a:t>? YES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이벤트</a:t>
            </a:r>
            <a:r>
              <a:rPr lang="en-US" altLang="ko-KR" dirty="0" smtClean="0"/>
              <a:t> </a:t>
            </a:r>
            <a:r>
              <a:rPr lang="ko-KR" altLang="en-US" dirty="0" smtClean="0"/>
              <a:t>객체의 </a:t>
            </a:r>
            <a:r>
              <a:rPr lang="en-US" altLang="ko-KR" dirty="0" err="1" smtClean="0"/>
              <a:t>stopPropagation</a:t>
            </a:r>
            <a:r>
              <a:rPr lang="en-US" altLang="ko-KR" dirty="0" smtClean="0"/>
              <a:t>() </a:t>
            </a:r>
            <a:r>
              <a:rPr lang="ko-KR" altLang="en-US" dirty="0" smtClean="0"/>
              <a:t>호출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event.stopPropagation</a:t>
            </a:r>
            <a:r>
              <a:rPr lang="en-US" altLang="ko-KR" dirty="0"/>
              <a:t>(); // event</a:t>
            </a:r>
            <a:r>
              <a:rPr lang="ko-KR" altLang="en-US" dirty="0"/>
              <a:t>가 이벤트 객체일 때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7239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마우스 핸들링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ko-KR" altLang="en-US" dirty="0"/>
              <a:t>마우스 이벤트 객체의 </a:t>
            </a:r>
            <a:r>
              <a:rPr lang="ko-KR" altLang="en-US" dirty="0" err="1" smtClean="0"/>
              <a:t>프로퍼티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pPr fontAlgn="base"/>
            <a:endParaRPr lang="en-US" altLang="ko-KR" dirty="0" smtClean="0"/>
          </a:p>
          <a:p>
            <a:pPr fontAlgn="base"/>
            <a:endParaRPr lang="en-US" altLang="ko-KR" dirty="0" smtClean="0"/>
          </a:p>
          <a:p>
            <a:pPr fontAlgn="base"/>
            <a:endParaRPr lang="en-US" altLang="ko-KR" dirty="0"/>
          </a:p>
          <a:p>
            <a:pPr lvl="1" fontAlgn="base"/>
            <a:r>
              <a:rPr lang="en-US" altLang="ko-KR" dirty="0" err="1" smtClean="0"/>
              <a:t>onclick</a:t>
            </a:r>
            <a:endParaRPr lang="ko-KR" altLang="en-US" dirty="0"/>
          </a:p>
          <a:p>
            <a:pPr lvl="2" fontAlgn="base"/>
            <a:r>
              <a:rPr lang="en-US" altLang="ko-KR" dirty="0" smtClean="0"/>
              <a:t>HTML </a:t>
            </a:r>
            <a:r>
              <a:rPr lang="ko-KR" altLang="en-US" dirty="0" smtClean="0"/>
              <a:t>태그가 클릭될 때</a:t>
            </a:r>
            <a:endParaRPr lang="en-US" altLang="ko-KR" dirty="0" smtClean="0"/>
          </a:p>
          <a:p>
            <a:pPr lvl="1" fontAlgn="base"/>
            <a:r>
              <a:rPr lang="en-US" altLang="ko-KR" dirty="0" err="1" smtClean="0"/>
              <a:t>ondblclick</a:t>
            </a:r>
            <a:endParaRPr lang="en-US" altLang="ko-KR" dirty="0"/>
          </a:p>
          <a:p>
            <a:pPr lvl="2" fontAlgn="base"/>
            <a:r>
              <a:rPr lang="en-US" altLang="ko-KR" dirty="0" smtClean="0"/>
              <a:t>HTML </a:t>
            </a:r>
            <a:r>
              <a:rPr lang="ko-KR" altLang="en-US" dirty="0" smtClean="0"/>
              <a:t>태그가 </a:t>
            </a:r>
            <a:r>
              <a:rPr lang="ko-KR" altLang="en-US" dirty="0" err="1" smtClean="0"/>
              <a:t>더블클릭될</a:t>
            </a:r>
            <a:r>
              <a:rPr lang="ko-KR" altLang="en-US" dirty="0" smtClean="0"/>
              <a:t> 때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28</a:t>
            </a:fld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1043608" y="1700808"/>
            <a:ext cx="5976664" cy="3240360"/>
            <a:chOff x="1038032" y="1988840"/>
            <a:chExt cx="7846556" cy="3994353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38032" y="3628613"/>
              <a:ext cx="7832408" cy="2354580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43608" y="1988840"/>
              <a:ext cx="7840980" cy="172021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45381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 smtClean="0"/>
              <a:t>9-9 </a:t>
            </a:r>
            <a:r>
              <a:rPr lang="en-US" altLang="ko-KR" dirty="0" err="1"/>
              <a:t>onclick</a:t>
            </a:r>
            <a:r>
              <a:rPr lang="en-US" altLang="ko-KR" dirty="0"/>
              <a:t> </a:t>
            </a:r>
            <a:r>
              <a:rPr lang="ko-KR" altLang="en-US" dirty="0" err="1" smtClean="0"/>
              <a:t>리스너로</a:t>
            </a:r>
            <a:r>
              <a:rPr lang="ko-KR" altLang="en-US" dirty="0" smtClean="0"/>
              <a:t> 계산기 만들기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29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609600" y="1412776"/>
            <a:ext cx="4824536" cy="526297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&lt;!DOCTYPE html&gt;</a:t>
            </a:r>
          </a:p>
          <a:p>
            <a:pPr defTabSz="180000"/>
            <a:r>
              <a:rPr lang="en-US" altLang="ko-KR" sz="1400" dirty="0"/>
              <a:t>&lt;html&gt;&lt;head&gt;&lt;title&gt;</a:t>
            </a:r>
            <a:r>
              <a:rPr lang="en-US" altLang="ko-KR" sz="1400" dirty="0" err="1"/>
              <a:t>onclick</a:t>
            </a:r>
            <a:r>
              <a:rPr lang="en-US" altLang="ko-KR" sz="1400" dirty="0"/>
              <a:t>&lt;/title&gt;</a:t>
            </a:r>
          </a:p>
          <a:p>
            <a:pPr defTabSz="180000"/>
            <a:r>
              <a:rPr lang="en-US" altLang="ko-KR" sz="1400" dirty="0"/>
              <a:t>&lt;script&gt;</a:t>
            </a:r>
          </a:p>
          <a:p>
            <a:pPr defTabSz="180000"/>
            <a:r>
              <a:rPr lang="en-US" altLang="ko-KR" sz="1400" dirty="0"/>
              <a:t>function calculate() {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var</a:t>
            </a:r>
            <a:r>
              <a:rPr lang="en-US" altLang="ko-KR" sz="1400" dirty="0" smtClean="0"/>
              <a:t> </a:t>
            </a:r>
            <a:r>
              <a:rPr lang="en-US" altLang="ko-KR" sz="1400" dirty="0" err="1"/>
              <a:t>exp</a:t>
            </a:r>
            <a:r>
              <a:rPr lang="en-US" altLang="ko-KR" sz="1400" dirty="0"/>
              <a:t> = </a:t>
            </a:r>
            <a:r>
              <a:rPr lang="en-US" altLang="ko-KR" sz="1400" dirty="0" err="1"/>
              <a:t>document.getElementById</a:t>
            </a:r>
            <a:r>
              <a:rPr lang="en-US" altLang="ko-KR" sz="1400" dirty="0"/>
              <a:t>("</a:t>
            </a:r>
            <a:r>
              <a:rPr lang="en-US" altLang="ko-KR" sz="1400" dirty="0" err="1"/>
              <a:t>exp</a:t>
            </a:r>
            <a:r>
              <a:rPr lang="en-US" altLang="ko-KR" sz="1400" dirty="0"/>
              <a:t>");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var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result = </a:t>
            </a:r>
            <a:r>
              <a:rPr lang="en-US" altLang="ko-KR" sz="1400" dirty="0" err="1"/>
              <a:t>document.getElementById</a:t>
            </a:r>
            <a:r>
              <a:rPr lang="en-US" altLang="ko-KR" sz="1400" dirty="0"/>
              <a:t>("result");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b="1" dirty="0" err="1" smtClean="0"/>
              <a:t>result.value</a:t>
            </a:r>
            <a:r>
              <a:rPr lang="en-US" altLang="ko-KR" sz="1400" b="1" dirty="0" smtClean="0"/>
              <a:t> </a:t>
            </a:r>
            <a:r>
              <a:rPr lang="en-US" altLang="ko-KR" sz="1400" b="1" dirty="0"/>
              <a:t>= </a:t>
            </a:r>
            <a:r>
              <a:rPr lang="en-US" altLang="ko-KR" sz="1400" b="1" dirty="0" err="1"/>
              <a:t>eval</a:t>
            </a:r>
            <a:r>
              <a:rPr lang="en-US" altLang="ko-KR" sz="1400" b="1" dirty="0"/>
              <a:t>(</a:t>
            </a:r>
            <a:r>
              <a:rPr lang="en-US" altLang="ko-KR" sz="1400" b="1" dirty="0" err="1"/>
              <a:t>exp.value</a:t>
            </a:r>
            <a:r>
              <a:rPr lang="en-US" altLang="ko-KR" sz="1400" b="1" dirty="0"/>
              <a:t>);</a:t>
            </a:r>
          </a:p>
          <a:p>
            <a:pPr defTabSz="180000"/>
            <a:r>
              <a:rPr lang="en-US" altLang="ko-KR" sz="1400" dirty="0"/>
              <a:t>}</a:t>
            </a:r>
          </a:p>
          <a:p>
            <a:pPr defTabSz="180000"/>
            <a:r>
              <a:rPr lang="en-US" altLang="ko-KR" sz="1400" dirty="0"/>
              <a:t>&lt;/script&gt;</a:t>
            </a:r>
          </a:p>
          <a:p>
            <a:pPr defTabSz="180000"/>
            <a:r>
              <a:rPr lang="en-US" altLang="ko-KR" sz="1400" dirty="0"/>
              <a:t>&lt;/head&gt;</a:t>
            </a:r>
          </a:p>
          <a:p>
            <a:pPr defTabSz="180000"/>
            <a:r>
              <a:rPr lang="en-US" altLang="ko-KR" sz="1400" dirty="0"/>
              <a:t>&lt;body &gt;</a:t>
            </a:r>
          </a:p>
          <a:p>
            <a:pPr defTabSz="180000"/>
            <a:r>
              <a:rPr lang="en-US" altLang="ko-KR" sz="1400" dirty="0"/>
              <a:t>&lt;h3&gt; </a:t>
            </a:r>
            <a:r>
              <a:rPr lang="en-US" altLang="ko-KR" sz="1400" dirty="0" err="1"/>
              <a:t>onclick</a:t>
            </a:r>
            <a:r>
              <a:rPr lang="en-US" altLang="ko-KR" sz="1400" dirty="0"/>
              <a:t>, </a:t>
            </a:r>
            <a:r>
              <a:rPr lang="ko-KR" altLang="en-US" sz="1400" dirty="0"/>
              <a:t>계산기 만들기</a:t>
            </a:r>
            <a:r>
              <a:rPr lang="en-US" altLang="ko-KR" sz="1400" dirty="0"/>
              <a:t>&lt;/h3&gt;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 smtClean="0"/>
              <a:t>hr</a:t>
            </a:r>
            <a:r>
              <a:rPr lang="en-US" altLang="ko-KR" sz="1400" dirty="0" smtClean="0"/>
              <a:t>&gt;</a:t>
            </a:r>
            <a:endParaRPr lang="en-US" altLang="ko-KR" sz="1400" dirty="0"/>
          </a:p>
          <a:p>
            <a:pPr defTabSz="180000"/>
            <a:r>
              <a:rPr lang="ko-KR" altLang="en-US" sz="1400" dirty="0"/>
              <a:t>계산하고자 하는 수식을</a:t>
            </a:r>
          </a:p>
          <a:p>
            <a:pPr defTabSz="180000"/>
            <a:r>
              <a:rPr lang="ko-KR" altLang="en-US" sz="1400" dirty="0"/>
              <a:t>입력하고 계산 버튼을 눌러봐요</a:t>
            </a:r>
            <a:r>
              <a:rPr lang="en-US" altLang="ko-KR" sz="1400" dirty="0" smtClean="0"/>
              <a:t>.’</a:t>
            </a:r>
          </a:p>
          <a:p>
            <a:pPr defTabSz="180000"/>
            <a:r>
              <a:rPr lang="en-US" altLang="ko-KR" sz="1400" dirty="0" smtClean="0"/>
              <a:t>&lt;</a:t>
            </a:r>
            <a:r>
              <a:rPr lang="en-US" altLang="ko-KR" sz="1400" dirty="0" err="1" smtClean="0"/>
              <a:t>br</a:t>
            </a:r>
            <a:r>
              <a:rPr lang="en-US" altLang="ko-KR" sz="1400" dirty="0"/>
              <a:t>&gt;&lt;</a:t>
            </a:r>
            <a:r>
              <a:rPr lang="en-US" altLang="ko-KR" sz="1400" dirty="0" err="1"/>
              <a:t>br</a:t>
            </a:r>
            <a:r>
              <a:rPr lang="en-US" altLang="ko-KR" sz="1400" smtClean="0"/>
              <a:t>&gt;</a:t>
            </a:r>
            <a:endParaRPr lang="en-US" altLang="ko-KR" sz="1400" dirty="0"/>
          </a:p>
          <a:p>
            <a:pPr defTabSz="180000"/>
            <a:r>
              <a:rPr lang="en-US" altLang="ko-KR" sz="1400" dirty="0"/>
              <a:t>&lt;form&gt;</a:t>
            </a:r>
          </a:p>
          <a:p>
            <a:pPr defTabSz="180000"/>
            <a:r>
              <a:rPr lang="ko-KR" altLang="en-US" sz="1400" dirty="0"/>
              <a:t>식 </a:t>
            </a:r>
            <a:r>
              <a:rPr lang="en-US" altLang="ko-KR" sz="1400" dirty="0"/>
              <a:t>&lt;input type="text" id="</a:t>
            </a:r>
            <a:r>
              <a:rPr lang="en-US" altLang="ko-KR" sz="1400" dirty="0" err="1"/>
              <a:t>exp</a:t>
            </a:r>
            <a:r>
              <a:rPr lang="en-US" altLang="ko-KR" sz="1400" dirty="0"/>
              <a:t>" value</a:t>
            </a:r>
            <a:r>
              <a:rPr lang="en-US" altLang="ko-KR" sz="1400" dirty="0" smtClean="0"/>
              <a:t>=""&gt;&lt;</a:t>
            </a:r>
            <a:r>
              <a:rPr lang="en-US" altLang="ko-KR" sz="1400" dirty="0" err="1" smtClean="0"/>
              <a:t>br</a:t>
            </a:r>
            <a:r>
              <a:rPr lang="en-US" altLang="ko-KR" sz="1400" dirty="0" smtClean="0"/>
              <a:t>&gt;</a:t>
            </a:r>
            <a:endParaRPr lang="en-US" altLang="ko-KR" sz="1400" dirty="0"/>
          </a:p>
          <a:p>
            <a:pPr defTabSz="180000"/>
            <a:r>
              <a:rPr lang="ko-KR" altLang="en-US" sz="1400" dirty="0"/>
              <a:t>값 </a:t>
            </a:r>
            <a:r>
              <a:rPr lang="en-US" altLang="ko-KR" sz="1400" dirty="0"/>
              <a:t>&lt;input type="text" id ="result"&gt; </a:t>
            </a:r>
          </a:p>
          <a:p>
            <a:pPr defTabSz="180000"/>
            <a:r>
              <a:rPr lang="en-US" altLang="ko-KR" sz="1400" dirty="0"/>
              <a:t>&lt;input type="button" value=" </a:t>
            </a:r>
            <a:r>
              <a:rPr lang="ko-KR" altLang="en-US" sz="1400" dirty="0"/>
              <a:t>계산  </a:t>
            </a:r>
            <a:r>
              <a:rPr lang="en-US" altLang="ko-KR" sz="1400" dirty="0"/>
              <a:t>"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b="1" dirty="0" err="1" smtClean="0"/>
              <a:t>onclick</a:t>
            </a:r>
            <a:r>
              <a:rPr lang="en-US" altLang="ko-KR" sz="1400" b="1" dirty="0"/>
              <a:t>="calculate()"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&lt;/form&gt;</a:t>
            </a:r>
          </a:p>
          <a:p>
            <a:pPr defTabSz="180000"/>
            <a:r>
              <a:rPr lang="en-US" altLang="ko-KR" sz="1400" dirty="0"/>
              <a:t>&lt;/body&gt;</a:t>
            </a:r>
          </a:p>
          <a:p>
            <a:pPr defTabSz="180000"/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2120" y="1916832"/>
            <a:ext cx="3004187" cy="3265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078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이벤트 개요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이벤트</a:t>
            </a:r>
            <a:endParaRPr lang="en-US" altLang="ko-KR" dirty="0" smtClean="0"/>
          </a:p>
          <a:p>
            <a:pPr lvl="1"/>
            <a:r>
              <a:rPr lang="ko-KR" altLang="en-US" dirty="0"/>
              <a:t>마우스 클릭</a:t>
            </a:r>
            <a:r>
              <a:rPr lang="en-US" altLang="ko-KR" dirty="0"/>
              <a:t>, </a:t>
            </a:r>
            <a:r>
              <a:rPr lang="ko-KR" altLang="en-US" dirty="0"/>
              <a:t>키보드 입력</a:t>
            </a:r>
            <a:r>
              <a:rPr lang="en-US" altLang="ko-KR" dirty="0"/>
              <a:t>, </a:t>
            </a:r>
            <a:r>
              <a:rPr lang="ko-KR" altLang="en-US" dirty="0"/>
              <a:t>이미지나 </a:t>
            </a:r>
            <a:r>
              <a:rPr lang="en-US" altLang="ko-KR" dirty="0"/>
              <a:t>HTML </a:t>
            </a:r>
            <a:r>
              <a:rPr lang="ko-KR" altLang="en-US" dirty="0"/>
              <a:t>문서의 로딩</a:t>
            </a:r>
            <a:r>
              <a:rPr lang="en-US" altLang="ko-KR" dirty="0" smtClean="0"/>
              <a:t>, </a:t>
            </a:r>
            <a:r>
              <a:rPr lang="ko-KR" altLang="en-US" dirty="0" smtClean="0"/>
              <a:t>타이머의 </a:t>
            </a:r>
            <a:r>
              <a:rPr lang="ko-KR" altLang="en-US" dirty="0"/>
              <a:t>타임아웃 등 사용자의 입력 </a:t>
            </a:r>
            <a:r>
              <a:rPr lang="ko-KR" altLang="en-US" dirty="0" smtClean="0"/>
              <a:t>행위나</a:t>
            </a:r>
            <a:r>
              <a:rPr lang="en-US" altLang="ko-KR" dirty="0" smtClean="0"/>
              <a:t> </a:t>
            </a:r>
            <a:r>
              <a:rPr lang="ko-KR" altLang="en-US" dirty="0" smtClean="0"/>
              <a:t>문서나 </a:t>
            </a:r>
            <a:r>
              <a:rPr lang="ko-KR" altLang="en-US" dirty="0"/>
              <a:t>브라우저의 상태 변화를 자바스크립트 코드에게 알리는 통지</a:t>
            </a:r>
            <a:r>
              <a:rPr lang="en-US" altLang="ko-KR" dirty="0"/>
              <a:t>(notification)</a:t>
            </a:r>
            <a:endParaRPr lang="ko-KR" altLang="en-US" dirty="0"/>
          </a:p>
          <a:p>
            <a:r>
              <a:rPr lang="ko-KR" altLang="en-US" dirty="0" smtClean="0"/>
              <a:t>이벤트 </a:t>
            </a:r>
            <a:r>
              <a:rPr lang="ko-KR" altLang="en-US" dirty="0" err="1" smtClean="0"/>
              <a:t>리스너</a:t>
            </a:r>
            <a:endParaRPr lang="en-US" altLang="ko-KR" dirty="0" smtClean="0"/>
          </a:p>
          <a:p>
            <a:pPr lvl="1"/>
            <a:r>
              <a:rPr lang="ko-KR" altLang="en-US" dirty="0"/>
              <a:t>발생한 이벤트에 </a:t>
            </a:r>
            <a:r>
              <a:rPr lang="ko-KR" altLang="en-US" dirty="0" smtClean="0"/>
              <a:t>대처하기 </a:t>
            </a:r>
            <a:r>
              <a:rPr lang="ko-KR" altLang="en-US" dirty="0"/>
              <a:t>위해 작성된 자바스크립트 코드</a:t>
            </a:r>
          </a:p>
          <a:p>
            <a:r>
              <a:rPr lang="ko-KR" altLang="en-US" dirty="0" smtClean="0"/>
              <a:t>이벤트 종류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HTML5</a:t>
            </a:r>
            <a:r>
              <a:rPr lang="ko-KR" altLang="en-US" dirty="0" smtClean="0"/>
              <a:t>에서 이벤트 종류는 </a:t>
            </a:r>
            <a:r>
              <a:rPr lang="en-US" altLang="ko-KR" dirty="0" smtClean="0"/>
              <a:t>70</a:t>
            </a:r>
            <a:r>
              <a:rPr lang="ko-KR" altLang="en-US" dirty="0" smtClean="0"/>
              <a:t>여가지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이벤트 </a:t>
            </a:r>
            <a:r>
              <a:rPr lang="ko-KR" altLang="en-US" dirty="0" err="1" smtClean="0"/>
              <a:t>리스너</a:t>
            </a:r>
            <a:r>
              <a:rPr lang="ko-KR" altLang="en-US" dirty="0" smtClean="0"/>
              <a:t> 이름은 이벤트 이름 앞에 </a:t>
            </a:r>
            <a:r>
              <a:rPr lang="en-US" altLang="ko-KR" dirty="0" smtClean="0"/>
              <a:t>on</a:t>
            </a:r>
            <a:r>
              <a:rPr lang="ko-KR" altLang="en-US" dirty="0" smtClean="0"/>
              <a:t>을 덧붙임</a:t>
            </a:r>
            <a:endParaRPr lang="en-US" altLang="ko-KR" dirty="0"/>
          </a:p>
          <a:p>
            <a:pPr lvl="1"/>
            <a:r>
              <a:rPr lang="ko-KR" altLang="en-US" dirty="0" smtClean="0"/>
              <a:t>예</a:t>
            </a:r>
            <a:r>
              <a:rPr lang="en-US" altLang="ko-KR" dirty="0" smtClean="0"/>
              <a:t>) </a:t>
            </a:r>
            <a:r>
              <a:rPr lang="en-US" altLang="ko-KR" dirty="0" err="1" smtClean="0"/>
              <a:t>onmousedown</a:t>
            </a:r>
            <a:r>
              <a:rPr lang="en-US" altLang="ko-KR" dirty="0" smtClean="0"/>
              <a:t> : </a:t>
            </a:r>
            <a:r>
              <a:rPr lang="en-US" altLang="ko-KR" dirty="0" err="1" smtClean="0"/>
              <a:t>mousedown</a:t>
            </a:r>
            <a:r>
              <a:rPr lang="en-US" altLang="ko-KR" dirty="0" smtClean="0"/>
              <a:t> </a:t>
            </a:r>
            <a:r>
              <a:rPr lang="ko-KR" altLang="en-US" dirty="0"/>
              <a:t>이벤트의 </a:t>
            </a:r>
            <a:r>
              <a:rPr lang="ko-KR" altLang="en-US" dirty="0" err="1" smtClean="0"/>
              <a:t>리스너</a:t>
            </a:r>
            <a:endParaRPr lang="en-US" altLang="ko-KR" dirty="0" smtClean="0"/>
          </a:p>
          <a:p>
            <a:pPr marL="365760" lvl="1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     </a:t>
            </a:r>
            <a:r>
              <a:rPr lang="en-US" altLang="ko-KR" dirty="0" err="1" smtClean="0"/>
              <a:t>onkeydown</a:t>
            </a:r>
            <a:r>
              <a:rPr lang="en-US" altLang="ko-KR" dirty="0" smtClean="0"/>
              <a:t> : </a:t>
            </a:r>
            <a:r>
              <a:rPr lang="en-US" altLang="ko-KR" dirty="0" err="1"/>
              <a:t>keydown</a:t>
            </a:r>
            <a:r>
              <a:rPr lang="en-US" altLang="ko-KR" dirty="0"/>
              <a:t> </a:t>
            </a:r>
            <a:r>
              <a:rPr lang="ko-KR" altLang="en-US" dirty="0"/>
              <a:t>이벤트의 </a:t>
            </a:r>
            <a:r>
              <a:rPr lang="ko-KR" altLang="en-US" dirty="0" err="1"/>
              <a:t>리스너</a:t>
            </a:r>
            <a:endParaRPr lang="ko-KR" altLang="en-US" dirty="0"/>
          </a:p>
          <a:p>
            <a:pPr lvl="1"/>
            <a:endParaRPr lang="en-US" altLang="ko-KR" dirty="0"/>
          </a:p>
          <a:p>
            <a:pPr lvl="1"/>
            <a:endParaRPr lang="ko-KR" altLang="en-US" dirty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2143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sz="2400" dirty="0" smtClean="0"/>
              <a:t>여러 마우스 관련 이벤트 </a:t>
            </a:r>
            <a:r>
              <a:rPr lang="ko-KR" altLang="en-US" sz="2400" dirty="0" err="1" smtClean="0"/>
              <a:t>리스너</a:t>
            </a:r>
            <a:endParaRPr lang="ko-KR" altLang="en-US" sz="2400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1"/>
            <a:r>
              <a:rPr lang="ko-KR" altLang="en-US" dirty="0" smtClean="0"/>
              <a:t>마우스</a:t>
            </a:r>
            <a:r>
              <a:rPr lang="en-US" altLang="ko-KR" dirty="0" smtClean="0"/>
              <a:t> </a:t>
            </a:r>
            <a:r>
              <a:rPr lang="ko-KR" altLang="en-US" dirty="0" smtClean="0"/>
              <a:t>관련 이벤트 </a:t>
            </a:r>
            <a:r>
              <a:rPr lang="ko-KR" altLang="en-US" dirty="0" err="1" smtClean="0"/>
              <a:t>리스너</a:t>
            </a:r>
            <a:r>
              <a:rPr lang="ko-KR" altLang="en-US" dirty="0" smtClean="0"/>
              <a:t> 호출 경우</a:t>
            </a:r>
            <a:endParaRPr lang="en-US" altLang="ko-KR" dirty="0" smtClean="0"/>
          </a:p>
          <a:p>
            <a:pPr lvl="2"/>
            <a:r>
              <a:rPr lang="en-US" altLang="ko-KR" dirty="0" err="1" smtClean="0"/>
              <a:t>onmousedown</a:t>
            </a:r>
            <a:r>
              <a:rPr lang="en-US" altLang="ko-KR" dirty="0" smtClean="0"/>
              <a:t> : </a:t>
            </a:r>
            <a:r>
              <a:rPr lang="ko-KR" altLang="en-US" dirty="0" smtClean="0"/>
              <a:t>마우스 버튼을 누르는 순간 </a:t>
            </a:r>
          </a:p>
          <a:p>
            <a:pPr lvl="2"/>
            <a:r>
              <a:rPr lang="en-US" altLang="ko-KR" dirty="0" err="1" smtClean="0"/>
              <a:t>onmouseup</a:t>
            </a:r>
            <a:r>
              <a:rPr lang="en-US" altLang="ko-KR" dirty="0" smtClean="0"/>
              <a:t> : </a:t>
            </a:r>
            <a:r>
              <a:rPr lang="ko-KR" altLang="en-US" dirty="0" smtClean="0"/>
              <a:t>눌러진 버튼이 놓여지는 순간</a:t>
            </a:r>
          </a:p>
          <a:p>
            <a:pPr lvl="2"/>
            <a:r>
              <a:rPr lang="en-US" altLang="ko-KR" dirty="0" err="1" smtClean="0"/>
              <a:t>onmouseover</a:t>
            </a:r>
            <a:r>
              <a:rPr lang="en-US" altLang="ko-KR" dirty="0" smtClean="0"/>
              <a:t> : </a:t>
            </a:r>
            <a:r>
              <a:rPr lang="ko-KR" altLang="en-US" dirty="0" smtClean="0"/>
              <a:t>마우스가 태그 위로 올라오는 순간</a:t>
            </a:r>
            <a:r>
              <a:rPr lang="en-US" altLang="ko-KR" dirty="0" smtClean="0"/>
              <a:t>. </a:t>
            </a:r>
            <a:r>
              <a:rPr lang="ko-KR" altLang="en-US" dirty="0" smtClean="0"/>
              <a:t>자식 영역 포함</a:t>
            </a:r>
          </a:p>
          <a:p>
            <a:pPr lvl="2"/>
            <a:r>
              <a:rPr lang="en-US" altLang="ko-KR" dirty="0" err="1" smtClean="0"/>
              <a:t>onmouseout</a:t>
            </a:r>
            <a:r>
              <a:rPr lang="en-US" altLang="ko-KR" dirty="0" smtClean="0"/>
              <a:t> : </a:t>
            </a:r>
            <a:r>
              <a:rPr lang="ko-KR" altLang="en-US" dirty="0" smtClean="0"/>
              <a:t>마우스가 태그 위로 올라오는 순간</a:t>
            </a:r>
            <a:r>
              <a:rPr lang="en-US" altLang="ko-KR" dirty="0" smtClean="0"/>
              <a:t>. </a:t>
            </a:r>
            <a:r>
              <a:rPr lang="ko-KR" altLang="en-US" dirty="0" smtClean="0"/>
              <a:t>자식 영역 포함</a:t>
            </a:r>
          </a:p>
          <a:p>
            <a:pPr lvl="2"/>
            <a:r>
              <a:rPr lang="en-US" altLang="ko-KR" dirty="0" err="1" smtClean="0"/>
              <a:t>onmouseenter</a:t>
            </a:r>
            <a:r>
              <a:rPr lang="en-US" altLang="ko-KR" dirty="0" smtClean="0"/>
              <a:t> : </a:t>
            </a:r>
            <a:r>
              <a:rPr lang="ko-KR" altLang="en-US" dirty="0" smtClean="0"/>
              <a:t>마우스가 태그 위로 올라오는 순간</a:t>
            </a:r>
            <a:r>
              <a:rPr lang="en-US" altLang="ko-KR" dirty="0" smtClean="0"/>
              <a:t>. </a:t>
            </a:r>
            <a:r>
              <a:rPr lang="ko-KR" altLang="en-US" dirty="0" smtClean="0"/>
              <a:t>버블 단계 없음</a:t>
            </a:r>
          </a:p>
          <a:p>
            <a:pPr lvl="2"/>
            <a:r>
              <a:rPr lang="en-US" altLang="ko-KR" dirty="0" err="1" smtClean="0"/>
              <a:t>onmouseleave</a:t>
            </a:r>
            <a:r>
              <a:rPr lang="en-US" altLang="ko-KR" dirty="0" smtClean="0"/>
              <a:t> : </a:t>
            </a:r>
            <a:r>
              <a:rPr lang="ko-KR" altLang="en-US" dirty="0" smtClean="0"/>
              <a:t>마우스가 태그 위로 올라오는 순간</a:t>
            </a:r>
            <a:r>
              <a:rPr lang="en-US" altLang="ko-KR" dirty="0" smtClean="0"/>
              <a:t>. </a:t>
            </a:r>
            <a:r>
              <a:rPr lang="ko-KR" altLang="en-US" dirty="0" smtClean="0"/>
              <a:t>버블 단계 없음</a:t>
            </a:r>
          </a:p>
          <a:p>
            <a:pPr lvl="2"/>
            <a:r>
              <a:rPr lang="en-US" altLang="ko-KR" dirty="0" err="1" smtClean="0"/>
              <a:t>onwheel</a:t>
            </a:r>
            <a:r>
              <a:rPr lang="en-US" altLang="ko-KR" dirty="0" smtClean="0"/>
              <a:t> : HTML </a:t>
            </a:r>
            <a:r>
              <a:rPr lang="ko-KR" altLang="en-US" dirty="0" smtClean="0"/>
              <a:t>태그에 마우스 </a:t>
            </a:r>
            <a:r>
              <a:rPr lang="ko-KR" altLang="en-US" dirty="0" err="1" smtClean="0"/>
              <a:t>휠이</a:t>
            </a:r>
            <a:r>
              <a:rPr lang="ko-KR" altLang="en-US" dirty="0" smtClean="0"/>
              <a:t> 구르는 동안 계속 호출</a:t>
            </a:r>
          </a:p>
          <a:p>
            <a:pPr lvl="3"/>
            <a:r>
              <a:rPr lang="ko-KR" altLang="en-US" dirty="0" smtClean="0"/>
              <a:t>위쪽으로 굴린 경우 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wheelDelta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프로퍼티</a:t>
            </a:r>
            <a:r>
              <a:rPr lang="ko-KR" altLang="en-US" dirty="0" smtClean="0"/>
              <a:t> 값 양수</a:t>
            </a:r>
            <a:r>
              <a:rPr lang="en-US" altLang="ko-KR" dirty="0" smtClean="0"/>
              <a:t>(120)</a:t>
            </a:r>
          </a:p>
          <a:p>
            <a:pPr lvl="3"/>
            <a:r>
              <a:rPr lang="ko-KR" altLang="en-US" dirty="0" smtClean="0"/>
              <a:t>아래쪽으로 굴린 경우 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wheelDelta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프로퍼티</a:t>
            </a:r>
            <a:r>
              <a:rPr lang="ko-KR" altLang="en-US" dirty="0" smtClean="0"/>
              <a:t> 값 양수</a:t>
            </a:r>
            <a:r>
              <a:rPr lang="en-US" altLang="ko-KR" dirty="0" smtClean="0"/>
              <a:t>(-120)</a:t>
            </a:r>
            <a:endParaRPr lang="ko-KR" altLang="en-US" dirty="0" smtClean="0"/>
          </a:p>
          <a:p>
            <a:pPr lvl="2"/>
            <a:endParaRPr lang="ko-KR" altLang="en-US" dirty="0" smtClean="0"/>
          </a:p>
          <a:p>
            <a:pPr lvl="2"/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30</a:t>
            </a:fld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547664" y="4797152"/>
            <a:ext cx="5832648" cy="181588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obj.onwheel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= function (e) { 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/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if(</a:t>
            </a:r>
            <a:r>
              <a:rPr lang="en-US" altLang="ko-KR" sz="1400" b="1" kern="0" dirty="0" err="1">
                <a:solidFill>
                  <a:srgbClr val="000000"/>
                </a:solidFill>
                <a:latin typeface="+mj-ea"/>
                <a:ea typeface="+mj-ea"/>
              </a:rPr>
              <a:t>e.wheelDelta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 &lt; 0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) { //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아래쪽으로 </a:t>
            </a:r>
            <a:r>
              <a:rPr lang="ko-KR" altLang="en-US" sz="1400" kern="0" dirty="0" err="1">
                <a:solidFill>
                  <a:srgbClr val="000000"/>
                </a:solidFill>
                <a:latin typeface="+mj-ea"/>
                <a:ea typeface="+mj-ea"/>
              </a:rPr>
              <a:t>휠을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 굴린 경우</a:t>
            </a:r>
          </a:p>
          <a:p>
            <a:pPr marL="190500" defTabSz="180000" fontAlgn="base" latinLnBrk="0"/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		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...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/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}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/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else { //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위쪽으로 </a:t>
            </a:r>
            <a:r>
              <a:rPr lang="ko-KR" altLang="en-US" sz="1400" kern="0" dirty="0" err="1">
                <a:solidFill>
                  <a:srgbClr val="000000"/>
                </a:solidFill>
                <a:latin typeface="+mj-ea"/>
                <a:ea typeface="+mj-ea"/>
              </a:rPr>
              <a:t>휠을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 굴린 경우</a:t>
            </a:r>
          </a:p>
          <a:p>
            <a:pPr marL="190500" defTabSz="180000" fontAlgn="base" latinLnBrk="0"/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		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...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/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}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};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369759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 smtClean="0"/>
              <a:t>9-10 </a:t>
            </a:r>
            <a:r>
              <a:rPr lang="ko-KR" altLang="en-US" dirty="0"/>
              <a:t>마우스 관련 이벤트 </a:t>
            </a:r>
            <a:r>
              <a:rPr lang="ko-KR" altLang="en-US" dirty="0" err="1" smtClean="0"/>
              <a:t>리스너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31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609600" y="1418292"/>
            <a:ext cx="4386033" cy="526297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&lt;html&gt;&lt;head&gt;&lt;title&gt;</a:t>
            </a:r>
            <a:r>
              <a:rPr lang="ko-KR" altLang="en-US" sz="1200" dirty="0"/>
              <a:t>마우스 관련 </a:t>
            </a:r>
            <a:r>
              <a:rPr lang="ko-KR" altLang="en-US" sz="1200" dirty="0" err="1"/>
              <a:t>리스너</a:t>
            </a:r>
            <a:r>
              <a:rPr lang="en-US" altLang="ko-KR" sz="1200" dirty="0"/>
              <a:t>&lt;/title&gt;</a:t>
            </a:r>
          </a:p>
          <a:p>
            <a:pPr defTabSz="180000"/>
            <a:r>
              <a:rPr lang="en-US" altLang="ko-KR" sz="1200" dirty="0"/>
              <a:t>&lt;script&gt;</a:t>
            </a:r>
          </a:p>
          <a:p>
            <a:pPr defTabSz="180000"/>
            <a:r>
              <a:rPr lang="en-US" altLang="ko-KR" sz="1200" b="1" dirty="0" err="1"/>
              <a:t>var</a:t>
            </a:r>
            <a:r>
              <a:rPr lang="en-US" altLang="ko-KR" sz="1200" b="1" dirty="0"/>
              <a:t> width=1; </a:t>
            </a:r>
            <a:r>
              <a:rPr lang="en-US" altLang="ko-KR" sz="1200" dirty="0"/>
              <a:t>// </a:t>
            </a:r>
            <a:r>
              <a:rPr lang="ko-KR" altLang="en-US" sz="1200" dirty="0"/>
              <a:t>테두리 </a:t>
            </a:r>
            <a:r>
              <a:rPr lang="ko-KR" altLang="en-US" sz="1200" dirty="0" smtClean="0"/>
              <a:t>두께</a:t>
            </a:r>
            <a:endParaRPr lang="ko-KR" altLang="en-US" sz="1200" dirty="0"/>
          </a:p>
          <a:p>
            <a:pPr defTabSz="180000"/>
            <a:r>
              <a:rPr lang="en-US" altLang="ko-KR" sz="1200" b="1" dirty="0"/>
              <a:t>function down(</a:t>
            </a:r>
            <a:r>
              <a:rPr lang="en-US" altLang="ko-KR" sz="1200" b="1" dirty="0" err="1"/>
              <a:t>obj</a:t>
            </a:r>
            <a:r>
              <a:rPr lang="en-US" altLang="ko-KR" sz="1200" b="1" dirty="0"/>
              <a:t>)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dirty="0" err="1" smtClean="0"/>
              <a:t>obj.style.fontStyle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= "italic";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b="1" dirty="0"/>
              <a:t>function up(</a:t>
            </a:r>
            <a:r>
              <a:rPr lang="en-US" altLang="ko-KR" sz="1200" b="1" dirty="0" err="1"/>
              <a:t>obj</a:t>
            </a:r>
            <a:r>
              <a:rPr lang="en-US" altLang="ko-KR" sz="1200" b="1" dirty="0"/>
              <a:t>)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dirty="0" err="1" smtClean="0"/>
              <a:t>obj.style.fontStyle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= "normal";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b="1" dirty="0"/>
              <a:t>function over(</a:t>
            </a:r>
            <a:r>
              <a:rPr lang="en-US" altLang="ko-KR" sz="1200" b="1" dirty="0" err="1"/>
              <a:t>obj</a:t>
            </a:r>
            <a:r>
              <a:rPr lang="en-US" altLang="ko-KR" sz="1200" b="1" dirty="0"/>
              <a:t>)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dirty="0" err="1" smtClean="0"/>
              <a:t>obj.style.borderColor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= "violet";</a:t>
            </a:r>
          </a:p>
          <a:p>
            <a:pPr defTabSz="180000"/>
            <a:r>
              <a:rPr lang="en-US" altLang="ko-KR" sz="1200" dirty="0" smtClean="0"/>
              <a:t>	// </a:t>
            </a:r>
            <a:r>
              <a:rPr lang="ko-KR" altLang="en-US" sz="1200" dirty="0"/>
              <a:t>테두리 폭이 </a:t>
            </a:r>
            <a:r>
              <a:rPr lang="en-US" altLang="ko-KR" sz="1200" dirty="0"/>
              <a:t>0</a:t>
            </a:r>
            <a:r>
              <a:rPr lang="ko-KR" altLang="en-US" sz="1200" dirty="0"/>
              <a:t>일 때 색은 보이지 않는다</a:t>
            </a:r>
            <a:r>
              <a:rPr lang="en-US" altLang="ko-KR" sz="1200" dirty="0"/>
              <a:t>.</a:t>
            </a:r>
          </a:p>
          <a:p>
            <a:pPr defTabSz="180000"/>
            <a:r>
              <a:rPr lang="en-US" altLang="ko-KR" sz="1200" dirty="0"/>
              <a:t>}</a:t>
            </a:r>
            <a:endParaRPr lang="en-US" altLang="ko-KR" sz="1200" b="1" dirty="0"/>
          </a:p>
          <a:p>
            <a:pPr defTabSz="180000"/>
            <a:r>
              <a:rPr lang="en-US" altLang="ko-KR" sz="1200" b="1" dirty="0"/>
              <a:t>function out(</a:t>
            </a:r>
            <a:r>
              <a:rPr lang="en-US" altLang="ko-KR" sz="1200" b="1" dirty="0" err="1"/>
              <a:t>obj</a:t>
            </a:r>
            <a:r>
              <a:rPr lang="en-US" altLang="ko-KR" sz="1200" b="1" dirty="0"/>
              <a:t>)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dirty="0" err="1" smtClean="0"/>
              <a:t>obj.style.borderColor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= "</a:t>
            </a:r>
            <a:r>
              <a:rPr lang="en-US" altLang="ko-KR" sz="1200" dirty="0" err="1"/>
              <a:t>lightgray</a:t>
            </a:r>
            <a:r>
              <a:rPr lang="en-US" altLang="ko-KR" sz="1200" dirty="0"/>
              <a:t>";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b="1" dirty="0"/>
              <a:t>function wheel(e, </a:t>
            </a:r>
            <a:r>
              <a:rPr lang="en-US" altLang="ko-KR" sz="1200" b="1" dirty="0" err="1"/>
              <a:t>obj</a:t>
            </a:r>
            <a:r>
              <a:rPr lang="en-US" altLang="ko-KR" sz="1200" b="1" dirty="0"/>
              <a:t>) </a:t>
            </a:r>
            <a:r>
              <a:rPr lang="en-US" altLang="ko-KR" sz="1200" dirty="0"/>
              <a:t>{ // e</a:t>
            </a:r>
            <a:r>
              <a:rPr lang="ko-KR" altLang="en-US" sz="1200" dirty="0"/>
              <a:t>는 이벤트 객체</a:t>
            </a:r>
          </a:p>
          <a:p>
            <a:pPr defTabSz="180000"/>
            <a:r>
              <a:rPr lang="en-US" altLang="ko-KR" sz="1200" dirty="0" smtClean="0"/>
              <a:t>	if(</a:t>
            </a:r>
            <a:r>
              <a:rPr lang="en-US" altLang="ko-KR" sz="1200" b="1" dirty="0" err="1" smtClean="0"/>
              <a:t>e.wheelDelta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&lt; 0) { // </a:t>
            </a:r>
            <a:r>
              <a:rPr lang="ko-KR" altLang="en-US" sz="1200" dirty="0" err="1"/>
              <a:t>휠을</a:t>
            </a:r>
            <a:r>
              <a:rPr lang="ko-KR" altLang="en-US" sz="1200" dirty="0"/>
              <a:t> 아래로 굴릴 때</a:t>
            </a:r>
          </a:p>
          <a:p>
            <a:pPr defTabSz="180000"/>
            <a:r>
              <a:rPr lang="en-US" altLang="ko-KR" sz="1200" dirty="0" smtClean="0"/>
              <a:t>		width-</a:t>
            </a:r>
            <a:r>
              <a:rPr lang="en-US" altLang="ko-KR" sz="1200" dirty="0"/>
              <a:t>-; // </a:t>
            </a:r>
            <a:r>
              <a:rPr lang="ko-KR" altLang="en-US" sz="1200" dirty="0"/>
              <a:t>폭 </a:t>
            </a:r>
            <a:r>
              <a:rPr lang="en-US" altLang="ko-KR" sz="1200" dirty="0"/>
              <a:t>1 </a:t>
            </a:r>
            <a:r>
              <a:rPr lang="ko-KR" altLang="en-US" sz="1200" dirty="0"/>
              <a:t>감소</a:t>
            </a:r>
          </a:p>
          <a:p>
            <a:pPr defTabSz="180000"/>
            <a:r>
              <a:rPr lang="en-US" altLang="ko-KR" sz="1200" dirty="0" smtClean="0"/>
              <a:t>		if(width </a:t>
            </a:r>
            <a:r>
              <a:rPr lang="en-US" altLang="ko-KR" sz="1200" dirty="0"/>
              <a:t>&lt; 0) width = 0; // </a:t>
            </a:r>
            <a:r>
              <a:rPr lang="ko-KR" altLang="en-US" sz="1200" dirty="0"/>
              <a:t>폭이 </a:t>
            </a:r>
            <a:r>
              <a:rPr lang="en-US" altLang="ko-KR" sz="1200" dirty="0"/>
              <a:t>0</a:t>
            </a:r>
            <a:r>
              <a:rPr lang="ko-KR" altLang="en-US" sz="1200" dirty="0"/>
              <a:t>보다 작아지지 않게</a:t>
            </a:r>
          </a:p>
          <a:p>
            <a:pPr defTabSz="180000"/>
            <a:r>
              <a:rPr lang="en-US" altLang="ko-KR" sz="1200" dirty="0" smtClean="0"/>
              <a:t>	}</a:t>
            </a:r>
            <a:endParaRPr lang="en-US" altLang="ko-KR" sz="1200" dirty="0"/>
          </a:p>
          <a:p>
            <a:pPr defTabSz="180000"/>
            <a:r>
              <a:rPr lang="en-US" altLang="ko-KR" sz="1200" dirty="0" smtClean="0"/>
              <a:t>	else</a:t>
            </a:r>
            <a:r>
              <a:rPr lang="ko-KR" altLang="en-US" sz="1200" dirty="0" smtClean="0"/>
              <a:t> </a:t>
            </a:r>
            <a:r>
              <a:rPr lang="en-US" altLang="ko-KR" sz="1200" dirty="0"/>
              <a:t>// </a:t>
            </a:r>
            <a:r>
              <a:rPr lang="ko-KR" altLang="en-US" sz="1200" dirty="0" err="1"/>
              <a:t>휠을</a:t>
            </a:r>
            <a:r>
              <a:rPr lang="ko-KR" altLang="en-US" sz="1200" dirty="0"/>
              <a:t> 위로 굴릴 때</a:t>
            </a:r>
          </a:p>
          <a:p>
            <a:pPr defTabSz="180000"/>
            <a:r>
              <a:rPr lang="en-US" altLang="ko-KR" sz="1200" dirty="0" smtClean="0"/>
              <a:t>		width</a:t>
            </a:r>
            <a:r>
              <a:rPr lang="en-US" altLang="ko-KR" sz="1200" dirty="0"/>
              <a:t>++; // </a:t>
            </a:r>
            <a:r>
              <a:rPr lang="ko-KR" altLang="en-US" sz="1200" dirty="0"/>
              <a:t>폭 </a:t>
            </a:r>
            <a:r>
              <a:rPr lang="en-US" altLang="ko-KR" sz="1200" dirty="0"/>
              <a:t>1 </a:t>
            </a:r>
            <a:r>
              <a:rPr lang="ko-KR" altLang="en-US" sz="1200" dirty="0"/>
              <a:t>증가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dirty="0" err="1" smtClean="0"/>
              <a:t>obj.style.borderStyle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= "ridge";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dirty="0" err="1" smtClean="0"/>
              <a:t>obj.style.borderWidth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= width+"</a:t>
            </a:r>
            <a:r>
              <a:rPr lang="en-US" altLang="ko-KR" sz="1200" dirty="0" err="1"/>
              <a:t>px</a:t>
            </a:r>
            <a:r>
              <a:rPr lang="en-US" altLang="ko-KR" sz="1200" dirty="0"/>
              <a:t>";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dirty="0"/>
              <a:t>&lt;/script</a:t>
            </a:r>
            <a:r>
              <a:rPr lang="en-US" altLang="ko-KR" sz="1200" dirty="0" smtClean="0"/>
              <a:t>&gt;&lt;/</a:t>
            </a:r>
            <a:r>
              <a:rPr lang="en-US" altLang="ko-KR" sz="1200" dirty="0"/>
              <a:t>head</a:t>
            </a:r>
            <a:r>
              <a:rPr lang="en-US" altLang="ko-KR" sz="1200" dirty="0" smtClean="0"/>
              <a:t>&gt;</a:t>
            </a:r>
            <a:endParaRPr lang="en-US" altLang="ko-KR" sz="1200" dirty="0"/>
          </a:p>
        </p:txBody>
      </p:sp>
      <p:sp>
        <p:nvSpPr>
          <p:cNvPr id="5" name="직사각형 4"/>
          <p:cNvSpPr/>
          <p:nvPr/>
        </p:nvSpPr>
        <p:spPr>
          <a:xfrm>
            <a:off x="5075168" y="1397868"/>
            <a:ext cx="3672408" cy="24929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&lt;body &gt;</a:t>
            </a:r>
          </a:p>
          <a:p>
            <a:pPr defTabSz="180000"/>
            <a:r>
              <a:rPr lang="en-US" altLang="ko-KR" sz="1200" dirty="0"/>
              <a:t>&lt;h3&gt;</a:t>
            </a:r>
            <a:r>
              <a:rPr lang="ko-KR" altLang="en-US" sz="1200" dirty="0"/>
              <a:t>마우스 관련 이벤트 </a:t>
            </a:r>
            <a:r>
              <a:rPr lang="ko-KR" altLang="en-US" sz="1200" dirty="0" err="1"/>
              <a:t>리스너</a:t>
            </a:r>
            <a:r>
              <a:rPr lang="en-US" altLang="ko-KR" sz="1200" dirty="0"/>
              <a:t>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&lt;div&gt;</a:t>
            </a:r>
            <a:r>
              <a:rPr lang="ko-KR" altLang="en-US" sz="1200" dirty="0"/>
              <a:t>마우스 관련 </a:t>
            </a:r>
          </a:p>
          <a:p>
            <a:pPr defTabSz="180000"/>
            <a:r>
              <a:rPr lang="en-US" altLang="ko-KR" sz="1200" dirty="0"/>
              <a:t>	&lt;span </a:t>
            </a:r>
            <a:r>
              <a:rPr lang="en-US" altLang="ko-KR" sz="1200" b="1" dirty="0" err="1"/>
              <a:t>onmousedown</a:t>
            </a:r>
            <a:r>
              <a:rPr lang="en-US" altLang="ko-KR" sz="1200" b="1" dirty="0"/>
              <a:t>="down(this)"</a:t>
            </a:r>
          </a:p>
          <a:p>
            <a:pPr defTabSz="180000"/>
            <a:r>
              <a:rPr lang="en-US" altLang="ko-KR" sz="1200" b="1" dirty="0"/>
              <a:t>			  </a:t>
            </a:r>
            <a:r>
              <a:rPr lang="en-US" altLang="ko-KR" sz="1200" b="1" dirty="0" err="1"/>
              <a:t>onmouseup</a:t>
            </a:r>
            <a:r>
              <a:rPr lang="en-US" altLang="ko-KR" sz="1200" b="1" dirty="0"/>
              <a:t>="up(this)"</a:t>
            </a:r>
          </a:p>
          <a:p>
            <a:pPr defTabSz="180000"/>
            <a:r>
              <a:rPr lang="en-US" altLang="ko-KR" sz="1200" b="1" dirty="0"/>
              <a:t>			  </a:t>
            </a:r>
            <a:r>
              <a:rPr lang="en-US" altLang="ko-KR" sz="1200" b="1" dirty="0" err="1"/>
              <a:t>onmouseover</a:t>
            </a:r>
            <a:r>
              <a:rPr lang="en-US" altLang="ko-KR" sz="1200" b="1" dirty="0"/>
              <a:t>="over(this)"</a:t>
            </a:r>
          </a:p>
          <a:p>
            <a:pPr defTabSz="180000"/>
            <a:r>
              <a:rPr lang="en-US" altLang="ko-KR" sz="1200" b="1" dirty="0"/>
              <a:t>			  </a:t>
            </a:r>
            <a:r>
              <a:rPr lang="en-US" altLang="ko-KR" sz="1200" b="1" dirty="0" err="1"/>
              <a:t>onmouseout</a:t>
            </a:r>
            <a:r>
              <a:rPr lang="en-US" altLang="ko-KR" sz="1200" b="1" dirty="0"/>
              <a:t>="out(this)"</a:t>
            </a:r>
          </a:p>
          <a:p>
            <a:pPr defTabSz="180000"/>
            <a:r>
              <a:rPr lang="en-US" altLang="ko-KR" sz="1200" b="1" dirty="0"/>
              <a:t>			  </a:t>
            </a:r>
            <a:r>
              <a:rPr lang="en-US" altLang="ko-KR" sz="1200" b="1" dirty="0" err="1"/>
              <a:t>onwheel</a:t>
            </a:r>
            <a:r>
              <a:rPr lang="en-US" altLang="ko-KR" sz="1200" b="1" dirty="0"/>
              <a:t>="wheel(event, this)"</a:t>
            </a:r>
            <a:r>
              <a:rPr lang="en-US" altLang="ko-KR" sz="1200" dirty="0"/>
              <a:t>&gt;</a:t>
            </a:r>
            <a:r>
              <a:rPr lang="ko-KR" altLang="en-US" sz="1200" dirty="0"/>
              <a:t>이벤트</a:t>
            </a:r>
          </a:p>
          <a:p>
            <a:pPr defTabSz="180000"/>
            <a:r>
              <a:rPr lang="en-US" altLang="ko-KR" sz="1200" dirty="0"/>
              <a:t>	</a:t>
            </a:r>
            <a:r>
              <a:rPr lang="ko-KR" altLang="en-US" sz="1200" dirty="0"/>
              <a:t> </a:t>
            </a:r>
            <a:r>
              <a:rPr lang="en-US" altLang="ko-KR" sz="1200" dirty="0"/>
              <a:t>&lt;/span&gt;</a:t>
            </a:r>
            <a:r>
              <a:rPr lang="ko-KR" altLang="en-US" sz="1200" dirty="0"/>
              <a:t>가 발생합니다</a:t>
            </a:r>
            <a:r>
              <a:rPr lang="en-US" altLang="ko-KR" sz="1200" dirty="0"/>
              <a:t>.</a:t>
            </a:r>
          </a:p>
          <a:p>
            <a:pPr defTabSz="180000"/>
            <a:r>
              <a:rPr lang="en-US" altLang="ko-KR" sz="1200" dirty="0"/>
              <a:t>&lt;/div&gt;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606116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092" y="3734180"/>
            <a:ext cx="3451411" cy="240353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4151" y="398866"/>
            <a:ext cx="3451411" cy="240353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4152" y="3721739"/>
            <a:ext cx="3451411" cy="2403530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32</a:t>
            </a:fld>
            <a:endParaRPr lang="ko-KR" altLang="en-US"/>
          </a:p>
        </p:txBody>
      </p:sp>
      <p:sp>
        <p:nvSpPr>
          <p:cNvPr id="12" name="모서리가 둥근 사각형 설명선 11"/>
          <p:cNvSpPr/>
          <p:nvPr/>
        </p:nvSpPr>
        <p:spPr>
          <a:xfrm>
            <a:off x="4697688" y="2569885"/>
            <a:ext cx="1512168" cy="612934"/>
          </a:xfrm>
          <a:prstGeom prst="wedgeRoundRectCallout">
            <a:avLst>
              <a:gd name="adj1" fmla="val 20306"/>
              <a:gd name="adj2" fmla="val -7578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000" dirty="0" smtClean="0"/>
              <a:t>마우스를 위로 굴릴 때 두께가 </a:t>
            </a:r>
            <a:r>
              <a:rPr lang="en-US" altLang="ko-KR" sz="1000" dirty="0" smtClean="0"/>
              <a:t>1</a:t>
            </a:r>
            <a:r>
              <a:rPr lang="ko-KR" altLang="en-US" sz="1000" dirty="0" smtClean="0"/>
              <a:t>식 두꺼워진다</a:t>
            </a:r>
            <a:r>
              <a:rPr lang="en-US" altLang="ko-KR" sz="1000" dirty="0" smtClean="0"/>
              <a:t>.</a:t>
            </a:r>
            <a:r>
              <a:rPr lang="ko-KR" altLang="en-US" sz="1000" dirty="0" smtClean="0"/>
              <a:t> </a:t>
            </a:r>
            <a:r>
              <a:rPr lang="en-US" altLang="ko-KR" sz="1000" dirty="0" smtClean="0"/>
              <a:t>(</a:t>
            </a:r>
            <a:r>
              <a:rPr lang="en-US" altLang="ko-KR" sz="1000" dirty="0" err="1" smtClean="0"/>
              <a:t>onwheel</a:t>
            </a:r>
            <a:r>
              <a:rPr lang="en-US" altLang="ko-KR" sz="1000" dirty="0" smtClean="0"/>
              <a:t>)</a:t>
            </a:r>
            <a:endParaRPr lang="ko-KR" altLang="en-US" sz="1000" dirty="0"/>
          </a:p>
        </p:txBody>
      </p:sp>
      <p:sp>
        <p:nvSpPr>
          <p:cNvPr id="13" name="모서리가 둥근 사각형 설명선 12"/>
          <p:cNvSpPr/>
          <p:nvPr/>
        </p:nvSpPr>
        <p:spPr>
          <a:xfrm>
            <a:off x="6864531" y="2655015"/>
            <a:ext cx="1800200" cy="442674"/>
          </a:xfrm>
          <a:prstGeom prst="wedgeRoundRectCallout">
            <a:avLst>
              <a:gd name="adj1" fmla="val -86855"/>
              <a:gd name="adj2" fmla="val -99435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000" dirty="0" smtClean="0"/>
              <a:t>마우스를 텍스트위로 올릴 때 </a:t>
            </a:r>
            <a:r>
              <a:rPr lang="en-US" altLang="ko-KR" sz="1000" dirty="0" smtClean="0"/>
              <a:t>violet </a:t>
            </a:r>
            <a:r>
              <a:rPr lang="ko-KR" altLang="en-US" sz="1000" dirty="0" smtClean="0"/>
              <a:t>색</a:t>
            </a:r>
            <a:r>
              <a:rPr lang="en-US" altLang="ko-KR" sz="1000" dirty="0" smtClean="0"/>
              <a:t>(</a:t>
            </a:r>
            <a:r>
              <a:rPr lang="en-US" altLang="ko-KR" sz="1000" dirty="0" err="1" smtClean="0"/>
              <a:t>onmouseover</a:t>
            </a:r>
            <a:r>
              <a:rPr lang="en-US" altLang="ko-KR" sz="1000" dirty="0" smtClean="0"/>
              <a:t>)</a:t>
            </a:r>
            <a:endParaRPr lang="ko-KR" altLang="en-US" sz="1000" dirty="0"/>
          </a:p>
        </p:txBody>
      </p:sp>
      <p:sp>
        <p:nvSpPr>
          <p:cNvPr id="14" name="모서리가 둥근 사각형 설명선 13"/>
          <p:cNvSpPr/>
          <p:nvPr/>
        </p:nvSpPr>
        <p:spPr>
          <a:xfrm>
            <a:off x="6948264" y="5755505"/>
            <a:ext cx="1656184" cy="442674"/>
          </a:xfrm>
          <a:prstGeom prst="wedgeRoundRectCallout">
            <a:avLst>
              <a:gd name="adj1" fmla="val -77899"/>
              <a:gd name="adj2" fmla="val -5343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000" dirty="0" smtClean="0"/>
              <a:t>마우스를 텍스트에서</a:t>
            </a:r>
            <a:r>
              <a:rPr lang="en-US" altLang="ko-KR" sz="1000" dirty="0" smtClean="0"/>
              <a:t> </a:t>
            </a:r>
            <a:r>
              <a:rPr lang="ko-KR" altLang="en-US" sz="1000" dirty="0" smtClean="0"/>
              <a:t>내릴 때 회색 </a:t>
            </a:r>
            <a:r>
              <a:rPr lang="en-US" altLang="ko-KR" sz="1000" dirty="0" smtClean="0"/>
              <a:t>(</a:t>
            </a:r>
            <a:r>
              <a:rPr lang="en-US" altLang="ko-KR" sz="1000" dirty="0" err="1" smtClean="0"/>
              <a:t>onmouseout</a:t>
            </a:r>
            <a:r>
              <a:rPr lang="en-US" altLang="ko-KR" sz="1000" dirty="0" smtClean="0"/>
              <a:t>)</a:t>
            </a:r>
            <a:endParaRPr lang="ko-KR" altLang="en-US" sz="1000" dirty="0"/>
          </a:p>
        </p:txBody>
      </p:sp>
      <p:sp>
        <p:nvSpPr>
          <p:cNvPr id="11" name="모서리가 둥근 사각형 설명선 10"/>
          <p:cNvSpPr/>
          <p:nvPr/>
        </p:nvSpPr>
        <p:spPr>
          <a:xfrm>
            <a:off x="2639877" y="5755565"/>
            <a:ext cx="1652726" cy="442674"/>
          </a:xfrm>
          <a:prstGeom prst="wedgeRoundRectCallout">
            <a:avLst>
              <a:gd name="adj1" fmla="val -72474"/>
              <a:gd name="adj2" fmla="val -7522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000" dirty="0" smtClean="0"/>
              <a:t>마우스를 눌렀을 때</a:t>
            </a:r>
            <a:endParaRPr lang="en-US" altLang="ko-KR" sz="1000" dirty="0" smtClean="0"/>
          </a:p>
          <a:p>
            <a:r>
              <a:rPr lang="en-US" altLang="ko-KR" sz="1000" dirty="0" smtClean="0"/>
              <a:t>Italic</a:t>
            </a:r>
            <a:r>
              <a:rPr lang="ko-KR" altLang="en-US" sz="1000" dirty="0" smtClean="0"/>
              <a:t>체 </a:t>
            </a:r>
            <a:r>
              <a:rPr lang="en-US" altLang="ko-KR" sz="1000" dirty="0" smtClean="0"/>
              <a:t>(</a:t>
            </a:r>
            <a:r>
              <a:rPr lang="en-US" altLang="ko-KR" sz="1000" dirty="0" err="1" smtClean="0"/>
              <a:t>onmousedown</a:t>
            </a:r>
            <a:r>
              <a:rPr lang="en-US" altLang="ko-KR" sz="1000" dirty="0" smtClean="0"/>
              <a:t>)</a:t>
            </a:r>
            <a:endParaRPr lang="ko-KR" altLang="en-US" sz="10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400" y="508048"/>
            <a:ext cx="3041052" cy="2293613"/>
          </a:xfrm>
          <a:prstGeom prst="rect">
            <a:avLst/>
          </a:prstGeom>
        </p:spPr>
      </p:pic>
      <p:sp>
        <p:nvSpPr>
          <p:cNvPr id="10" name="모서리가 둥근 사각형 설명선 9"/>
          <p:cNvSpPr/>
          <p:nvPr/>
        </p:nvSpPr>
        <p:spPr>
          <a:xfrm>
            <a:off x="2771131" y="2876352"/>
            <a:ext cx="764361" cy="272415"/>
          </a:xfrm>
          <a:prstGeom prst="wedgeRoundRectCallout">
            <a:avLst>
              <a:gd name="adj1" fmla="val -14068"/>
              <a:gd name="adj2" fmla="val -11856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000" smtClean="0"/>
              <a:t>초기 화면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195252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354888" cy="752128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예제 </a:t>
            </a:r>
            <a:r>
              <a:rPr lang="en-US" altLang="ko-KR" dirty="0" smtClean="0"/>
              <a:t>9-11 </a:t>
            </a:r>
            <a:r>
              <a:rPr lang="en-US" altLang="ko-KR" dirty="0" err="1" smtClean="0"/>
              <a:t>onmousemove</a:t>
            </a:r>
            <a:r>
              <a:rPr lang="ko-KR" altLang="en-US" dirty="0" smtClean="0"/>
              <a:t>와 마우스 </a:t>
            </a:r>
            <a:r>
              <a:rPr lang="ko-KR" altLang="en-US" dirty="0"/>
              <a:t>위치 및 </a:t>
            </a:r>
            <a:r>
              <a:rPr lang="ko-KR" altLang="en-US" dirty="0" smtClean="0"/>
              <a:t>버튼</a:t>
            </a:r>
            <a:endParaRPr lang="ko-KR" altLang="en-US" dirty="0"/>
          </a:p>
        </p:txBody>
      </p:sp>
      <p:sp>
        <p:nvSpPr>
          <p:cNvPr id="30" name="직사각형 29"/>
          <p:cNvSpPr/>
          <p:nvPr/>
        </p:nvSpPr>
        <p:spPr>
          <a:xfrm>
            <a:off x="1047280" y="1325389"/>
            <a:ext cx="4026652" cy="532453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000" dirty="0"/>
              <a:t>&lt;!DOCTYPE html&gt;</a:t>
            </a:r>
          </a:p>
          <a:p>
            <a:pPr defTabSz="180000"/>
            <a:r>
              <a:rPr lang="en-US" altLang="ko-KR" sz="1000" dirty="0"/>
              <a:t>&lt;html</a:t>
            </a:r>
            <a:r>
              <a:rPr lang="en-US" altLang="ko-KR" sz="1000" dirty="0" smtClean="0"/>
              <a:t>&gt;&lt;</a:t>
            </a:r>
            <a:r>
              <a:rPr lang="en-US" altLang="ko-KR" sz="1000" dirty="0"/>
              <a:t>head&gt;&lt;title&gt;</a:t>
            </a:r>
            <a:r>
              <a:rPr lang="ko-KR" altLang="en-US" sz="1000" dirty="0"/>
              <a:t>마우스 이벤트 객체의 </a:t>
            </a:r>
            <a:r>
              <a:rPr lang="ko-KR" altLang="en-US" sz="1000" dirty="0" err="1"/>
              <a:t>프로퍼티</a:t>
            </a:r>
            <a:r>
              <a:rPr lang="en-US" altLang="ko-KR" sz="1000" dirty="0"/>
              <a:t>&lt;/title&gt;</a:t>
            </a:r>
          </a:p>
          <a:p>
            <a:pPr defTabSz="180000"/>
            <a:r>
              <a:rPr lang="en-US" altLang="ko-KR" sz="1000" dirty="0"/>
              <a:t>&lt;style&gt;</a:t>
            </a:r>
          </a:p>
          <a:p>
            <a:pPr defTabSz="180000"/>
            <a:r>
              <a:rPr lang="en-US" altLang="ko-KR" sz="1000" dirty="0"/>
              <a:t>div {</a:t>
            </a:r>
          </a:p>
          <a:p>
            <a:pPr defTabSz="180000"/>
            <a:r>
              <a:rPr lang="en-US" altLang="ko-KR" sz="1000" dirty="0" smtClean="0"/>
              <a:t>	background </a:t>
            </a:r>
            <a:r>
              <a:rPr lang="en-US" altLang="ko-KR" sz="1000" dirty="0"/>
              <a:t>: </a:t>
            </a:r>
            <a:r>
              <a:rPr lang="en-US" altLang="ko-KR" sz="1000" dirty="0" err="1"/>
              <a:t>skyblue</a:t>
            </a:r>
            <a:r>
              <a:rPr lang="en-US" altLang="ko-KR" sz="1000" dirty="0"/>
              <a:t>;</a:t>
            </a:r>
          </a:p>
          <a:p>
            <a:pPr defTabSz="180000"/>
            <a:r>
              <a:rPr lang="en-US" altLang="ko-KR" sz="1000" dirty="0" smtClean="0"/>
              <a:t>	width </a:t>
            </a:r>
            <a:r>
              <a:rPr lang="en-US" altLang="ko-KR" sz="1000" dirty="0"/>
              <a:t>: 250px;</a:t>
            </a:r>
          </a:p>
          <a:p>
            <a:pPr defTabSz="180000"/>
            <a:r>
              <a:rPr lang="en-US" altLang="ko-KR" sz="1000" dirty="0"/>
              <a:t>}</a:t>
            </a:r>
          </a:p>
          <a:p>
            <a:pPr defTabSz="180000"/>
            <a:r>
              <a:rPr lang="en-US" altLang="ko-KR" sz="1000" dirty="0"/>
              <a:t>&lt;/style&gt;</a:t>
            </a:r>
          </a:p>
          <a:p>
            <a:pPr defTabSz="180000"/>
            <a:r>
              <a:rPr lang="en-US" altLang="ko-KR" sz="1000" dirty="0"/>
              <a:t>&lt;/head&gt;</a:t>
            </a:r>
          </a:p>
          <a:p>
            <a:pPr defTabSz="180000"/>
            <a:r>
              <a:rPr lang="en-US" altLang="ko-KR" sz="1000" dirty="0"/>
              <a:t>&lt;body&gt;</a:t>
            </a:r>
          </a:p>
          <a:p>
            <a:pPr defTabSz="180000"/>
            <a:r>
              <a:rPr lang="en-US" altLang="ko-KR" sz="1000" dirty="0"/>
              <a:t>&lt;h3&gt;</a:t>
            </a:r>
            <a:r>
              <a:rPr lang="ko-KR" altLang="en-US" sz="1000" dirty="0"/>
              <a:t>마우스 이벤트 객체의 </a:t>
            </a:r>
            <a:r>
              <a:rPr lang="ko-KR" altLang="en-US" sz="1000" dirty="0" err="1"/>
              <a:t>프로퍼티와</a:t>
            </a:r>
            <a:r>
              <a:rPr lang="ko-KR" altLang="en-US" sz="1000" dirty="0"/>
              <a:t> </a:t>
            </a:r>
            <a:r>
              <a:rPr lang="en-US" altLang="ko-KR" sz="1000" dirty="0" err="1" smtClean="0"/>
              <a:t>onmousemove</a:t>
            </a:r>
            <a:r>
              <a:rPr lang="en-US" altLang="ko-KR" sz="1000" dirty="0"/>
              <a:t>&lt;/h3&gt;</a:t>
            </a:r>
          </a:p>
          <a:p>
            <a:pPr defTabSz="180000"/>
            <a:r>
              <a:rPr lang="en-US" altLang="ko-KR" sz="1000" dirty="0"/>
              <a:t>&lt;</a:t>
            </a:r>
            <a:r>
              <a:rPr lang="en-US" altLang="ko-KR" sz="1000" dirty="0" err="1"/>
              <a:t>hr</a:t>
            </a:r>
            <a:r>
              <a:rPr lang="en-US" altLang="ko-KR" sz="1000" dirty="0"/>
              <a:t>&gt;</a:t>
            </a:r>
          </a:p>
          <a:p>
            <a:pPr defTabSz="180000"/>
            <a:r>
              <a:rPr lang="ko-KR" altLang="en-US" sz="1000" dirty="0"/>
              <a:t>이미지 위에 마우스를 움직일 때 </a:t>
            </a:r>
            <a:endParaRPr lang="en-US" altLang="ko-KR" sz="1000" dirty="0" smtClean="0"/>
          </a:p>
          <a:p>
            <a:pPr defTabSz="180000"/>
            <a:r>
              <a:rPr lang="en-US" altLang="ko-KR" sz="1000" dirty="0" err="1" smtClean="0"/>
              <a:t>onmousemove</a:t>
            </a:r>
            <a:r>
              <a:rPr lang="en-US" altLang="ko-KR" sz="1000" dirty="0" smtClean="0"/>
              <a:t> </a:t>
            </a:r>
            <a:r>
              <a:rPr lang="ko-KR" altLang="en-US" sz="1000" dirty="0" err="1"/>
              <a:t>리스너가</a:t>
            </a:r>
            <a:r>
              <a:rPr lang="ko-KR" altLang="en-US" sz="1000" dirty="0"/>
              <a:t> 실행되고</a:t>
            </a:r>
            <a:r>
              <a:rPr lang="en-US" altLang="ko-KR" sz="1000" dirty="0"/>
              <a:t>,  </a:t>
            </a:r>
          </a:p>
          <a:p>
            <a:pPr defTabSz="180000"/>
            <a:r>
              <a:rPr lang="ko-KR" altLang="en-US" sz="1000" dirty="0"/>
              <a:t>마우스의 위치를 보여줍니다</a:t>
            </a:r>
            <a:r>
              <a:rPr lang="en-US" altLang="ko-KR" sz="1000" dirty="0" smtClean="0"/>
              <a:t>.&lt;</a:t>
            </a:r>
            <a:r>
              <a:rPr lang="en-US" altLang="ko-KR" sz="1000" dirty="0" err="1"/>
              <a:t>br</a:t>
            </a:r>
            <a:r>
              <a:rPr lang="en-US" altLang="ko-KR" sz="1000" dirty="0"/>
              <a:t>&gt;&lt;</a:t>
            </a:r>
            <a:r>
              <a:rPr lang="en-US" altLang="ko-KR" sz="1000" dirty="0" err="1"/>
              <a:t>br</a:t>
            </a:r>
            <a:r>
              <a:rPr lang="en-US" altLang="ko-KR" sz="1000" dirty="0" smtClean="0"/>
              <a:t>&gt;</a:t>
            </a:r>
            <a:endParaRPr lang="en-US" altLang="ko-KR" sz="1000" dirty="0"/>
          </a:p>
          <a:p>
            <a:pPr defTabSz="180000"/>
            <a:r>
              <a:rPr lang="en-US" altLang="ko-KR" sz="1000" dirty="0"/>
              <a:t>&lt;</a:t>
            </a:r>
            <a:r>
              <a:rPr lang="en-US" altLang="ko-KR" sz="1000" dirty="0" err="1"/>
              <a:t>img</a:t>
            </a:r>
            <a:r>
              <a:rPr lang="en-US" altLang="ko-KR" sz="1000" dirty="0"/>
              <a:t> </a:t>
            </a:r>
            <a:r>
              <a:rPr lang="en-US" altLang="ko-KR" sz="1000" dirty="0" err="1"/>
              <a:t>src</a:t>
            </a:r>
            <a:r>
              <a:rPr lang="en-US" altLang="ko-KR" sz="1000" dirty="0" smtClean="0"/>
              <a:t>="media/beach.png</a:t>
            </a:r>
            <a:r>
              <a:rPr lang="en-US" altLang="ko-KR" sz="1000" dirty="0"/>
              <a:t>" </a:t>
            </a:r>
            <a:endParaRPr lang="en-US" altLang="ko-KR" sz="1000" dirty="0" smtClean="0"/>
          </a:p>
          <a:p>
            <a:pPr defTabSz="180000"/>
            <a:r>
              <a:rPr lang="en-US" altLang="ko-KR" sz="1000" dirty="0"/>
              <a:t>	</a:t>
            </a:r>
            <a:r>
              <a:rPr lang="en-US" altLang="ko-KR" sz="1000" dirty="0" smtClean="0"/>
              <a:t>	</a:t>
            </a:r>
            <a:r>
              <a:rPr lang="en-US" altLang="ko-KR" sz="1000" b="1" dirty="0" err="1" smtClean="0"/>
              <a:t>onmousemove</a:t>
            </a:r>
            <a:r>
              <a:rPr lang="en-US" altLang="ko-KR" sz="1000" b="1" dirty="0"/>
              <a:t>="where(event</a:t>
            </a:r>
            <a:r>
              <a:rPr lang="en-US" altLang="ko-KR" sz="1000" b="1" dirty="0" smtClean="0"/>
              <a:t>)"</a:t>
            </a:r>
            <a:r>
              <a:rPr lang="en-US" altLang="ko-KR" sz="1000" dirty="0" smtClean="0"/>
              <a:t>&gt;&lt;</a:t>
            </a:r>
            <a:r>
              <a:rPr lang="en-US" altLang="ko-KR" sz="1000" dirty="0" err="1" smtClean="0"/>
              <a:t>br</a:t>
            </a:r>
            <a:r>
              <a:rPr lang="en-US" altLang="ko-KR" sz="1000" dirty="0" smtClean="0"/>
              <a:t>&gt;&lt;</a:t>
            </a:r>
            <a:r>
              <a:rPr lang="en-US" altLang="ko-KR" sz="1000" dirty="0" err="1" smtClean="0"/>
              <a:t>br</a:t>
            </a:r>
            <a:r>
              <a:rPr lang="en-US" altLang="ko-KR" sz="1000" dirty="0" smtClean="0"/>
              <a:t>&gt;</a:t>
            </a:r>
            <a:endParaRPr lang="en-US" altLang="ko-KR" sz="1000" dirty="0"/>
          </a:p>
          <a:p>
            <a:pPr defTabSz="180000"/>
            <a:r>
              <a:rPr lang="en-US" altLang="ko-KR" sz="1000" dirty="0"/>
              <a:t>&lt;div id="div"&gt;&lt;/div&gt;</a:t>
            </a:r>
          </a:p>
          <a:p>
            <a:pPr defTabSz="180000"/>
            <a:r>
              <a:rPr lang="en-US" altLang="ko-KR" sz="1000" dirty="0"/>
              <a:t>&lt;script&gt;</a:t>
            </a:r>
          </a:p>
          <a:p>
            <a:pPr defTabSz="180000"/>
            <a:r>
              <a:rPr lang="en-US" altLang="ko-KR" sz="1000" dirty="0" err="1"/>
              <a:t>var</a:t>
            </a:r>
            <a:r>
              <a:rPr lang="en-US" altLang="ko-KR" sz="1000" dirty="0"/>
              <a:t> div = </a:t>
            </a:r>
            <a:r>
              <a:rPr lang="en-US" altLang="ko-KR" sz="1000" dirty="0" err="1"/>
              <a:t>document.getElementById</a:t>
            </a:r>
            <a:r>
              <a:rPr lang="en-US" altLang="ko-KR" sz="1000" dirty="0"/>
              <a:t>("div");</a:t>
            </a:r>
          </a:p>
          <a:p>
            <a:pPr defTabSz="180000"/>
            <a:r>
              <a:rPr lang="en-US" altLang="ko-KR" sz="1000" b="1" dirty="0"/>
              <a:t>function where(e)</a:t>
            </a:r>
            <a:r>
              <a:rPr lang="en-US" altLang="ko-KR" sz="1000" dirty="0"/>
              <a:t> {</a:t>
            </a:r>
          </a:p>
          <a:p>
            <a:pPr defTabSz="180000"/>
            <a:r>
              <a:rPr lang="en-US" altLang="ko-KR" sz="1000" dirty="0" smtClean="0"/>
              <a:t>	</a:t>
            </a:r>
            <a:r>
              <a:rPr lang="en-US" altLang="ko-KR" sz="1000" dirty="0" err="1" smtClean="0"/>
              <a:t>var</a:t>
            </a:r>
            <a:r>
              <a:rPr lang="en-US" altLang="ko-KR" sz="1000" dirty="0" smtClean="0"/>
              <a:t> </a:t>
            </a:r>
            <a:r>
              <a:rPr lang="en-US" altLang="ko-KR" sz="1000" dirty="0"/>
              <a:t>text = "</a:t>
            </a:r>
            <a:r>
              <a:rPr lang="ko-KR" altLang="en-US" sz="1000" dirty="0"/>
              <a:t>버튼</a:t>
            </a:r>
            <a:r>
              <a:rPr lang="en-US" altLang="ko-KR" sz="1000" dirty="0"/>
              <a:t>="</a:t>
            </a:r>
            <a:r>
              <a:rPr lang="ko-KR" altLang="en-US" sz="1000" dirty="0"/>
              <a:t> </a:t>
            </a:r>
            <a:r>
              <a:rPr lang="en-US" altLang="ko-KR" sz="1000" dirty="0"/>
              <a:t>+ </a:t>
            </a:r>
            <a:r>
              <a:rPr lang="en-US" altLang="ko-KR" sz="1000" dirty="0" err="1"/>
              <a:t>e.button</a:t>
            </a:r>
            <a:r>
              <a:rPr lang="en-US" altLang="ko-KR" sz="1000" dirty="0"/>
              <a:t> + "&lt;</a:t>
            </a:r>
            <a:r>
              <a:rPr lang="en-US" altLang="ko-KR" sz="1000" dirty="0" err="1"/>
              <a:t>br</a:t>
            </a:r>
            <a:r>
              <a:rPr lang="en-US" altLang="ko-KR" sz="1000" dirty="0"/>
              <a:t>&gt;";</a:t>
            </a:r>
          </a:p>
          <a:p>
            <a:pPr defTabSz="180000"/>
            <a:r>
              <a:rPr lang="en-US" altLang="ko-KR" sz="1000" dirty="0" smtClean="0"/>
              <a:t>	text </a:t>
            </a:r>
            <a:r>
              <a:rPr lang="en-US" altLang="ko-KR" sz="1000" dirty="0"/>
              <a:t>+= "(</a:t>
            </a:r>
            <a:r>
              <a:rPr lang="en-US" altLang="ko-KR" sz="1000" dirty="0" err="1"/>
              <a:t>screenX</a:t>
            </a:r>
            <a:r>
              <a:rPr lang="en-US" altLang="ko-KR" sz="1000" dirty="0"/>
              <a:t>, </a:t>
            </a:r>
            <a:r>
              <a:rPr lang="en-US" altLang="ko-KR" sz="1000" dirty="0" err="1"/>
              <a:t>screenY</a:t>
            </a:r>
            <a:r>
              <a:rPr lang="en-US" altLang="ko-KR" sz="1000" dirty="0"/>
              <a:t>)=" + </a:t>
            </a:r>
            <a:endParaRPr lang="en-US" altLang="ko-KR" sz="1000" dirty="0" smtClean="0"/>
          </a:p>
          <a:p>
            <a:pPr defTabSz="180000"/>
            <a:r>
              <a:rPr lang="en-US" altLang="ko-KR" sz="1000" dirty="0"/>
              <a:t>	</a:t>
            </a:r>
            <a:r>
              <a:rPr lang="en-US" altLang="ko-KR" sz="1000" dirty="0" smtClean="0"/>
              <a:t>		</a:t>
            </a:r>
            <a:r>
              <a:rPr lang="en-US" altLang="ko-KR" sz="1000" dirty="0" err="1" smtClean="0"/>
              <a:t>e.screenX</a:t>
            </a:r>
            <a:r>
              <a:rPr lang="en-US" altLang="ko-KR" sz="1000" dirty="0" smtClean="0"/>
              <a:t> </a:t>
            </a:r>
            <a:r>
              <a:rPr lang="en-US" altLang="ko-KR" sz="1000" dirty="0"/>
              <a:t>+ </a:t>
            </a:r>
            <a:r>
              <a:rPr lang="en-US" altLang="ko-KR" sz="1000" dirty="0" smtClean="0"/>
              <a:t>",“ + </a:t>
            </a:r>
            <a:r>
              <a:rPr lang="en-US" altLang="ko-KR" sz="1000" dirty="0" err="1"/>
              <a:t>e.screenY</a:t>
            </a:r>
            <a:r>
              <a:rPr lang="en-US" altLang="ko-KR" sz="1000" dirty="0"/>
              <a:t> + "&lt;</a:t>
            </a:r>
            <a:r>
              <a:rPr lang="en-US" altLang="ko-KR" sz="1000" dirty="0" err="1"/>
              <a:t>br</a:t>
            </a:r>
            <a:r>
              <a:rPr lang="en-US" altLang="ko-KR" sz="1000" dirty="0"/>
              <a:t>&gt;";</a:t>
            </a:r>
          </a:p>
          <a:p>
            <a:pPr defTabSz="180000"/>
            <a:r>
              <a:rPr lang="en-US" altLang="ko-KR" sz="1000" dirty="0" smtClean="0"/>
              <a:t>	text </a:t>
            </a:r>
            <a:r>
              <a:rPr lang="en-US" altLang="ko-KR" sz="1000" dirty="0"/>
              <a:t>+= "(</a:t>
            </a:r>
            <a:r>
              <a:rPr lang="en-US" altLang="ko-KR" sz="1000" dirty="0" err="1"/>
              <a:t>clientX</a:t>
            </a:r>
            <a:r>
              <a:rPr lang="en-US" altLang="ko-KR" sz="1000" dirty="0"/>
              <a:t>, </a:t>
            </a:r>
            <a:r>
              <a:rPr lang="en-US" altLang="ko-KR" sz="1000" dirty="0" err="1"/>
              <a:t>clientY</a:t>
            </a:r>
            <a:r>
              <a:rPr lang="en-US" altLang="ko-KR" sz="1000" dirty="0" smtClean="0"/>
              <a:t>)=</a:t>
            </a:r>
            <a:r>
              <a:rPr lang="en-US" altLang="ko-KR" sz="1000" dirty="0"/>
              <a:t>"</a:t>
            </a:r>
            <a:r>
              <a:rPr lang="en-US" altLang="ko-KR" sz="1000" dirty="0" smtClean="0"/>
              <a:t> + </a:t>
            </a:r>
          </a:p>
          <a:p>
            <a:pPr defTabSz="180000"/>
            <a:r>
              <a:rPr lang="en-US" altLang="ko-KR" sz="1000" dirty="0"/>
              <a:t>	</a:t>
            </a:r>
            <a:r>
              <a:rPr lang="en-US" altLang="ko-KR" sz="1000" dirty="0" smtClean="0"/>
              <a:t>		</a:t>
            </a:r>
            <a:r>
              <a:rPr lang="en-US" altLang="ko-KR" sz="1000" dirty="0" err="1" smtClean="0"/>
              <a:t>e.clientX</a:t>
            </a:r>
            <a:r>
              <a:rPr lang="en-US" altLang="ko-KR" sz="1000" dirty="0" smtClean="0"/>
              <a:t> </a:t>
            </a:r>
            <a:r>
              <a:rPr lang="en-US" altLang="ko-KR" sz="1000" dirty="0"/>
              <a:t>+ "," </a:t>
            </a:r>
            <a:r>
              <a:rPr lang="en-US" altLang="ko-KR" sz="1000" dirty="0" smtClean="0"/>
              <a:t>+ </a:t>
            </a:r>
            <a:r>
              <a:rPr lang="en-US" altLang="ko-KR" sz="1000" dirty="0" err="1"/>
              <a:t>e.clientY</a:t>
            </a:r>
            <a:r>
              <a:rPr lang="en-US" altLang="ko-KR" sz="1000" dirty="0"/>
              <a:t> + "&lt;</a:t>
            </a:r>
            <a:r>
              <a:rPr lang="en-US" altLang="ko-KR" sz="1000" dirty="0" err="1"/>
              <a:t>br</a:t>
            </a:r>
            <a:r>
              <a:rPr lang="en-US" altLang="ko-KR" sz="1000" dirty="0"/>
              <a:t>&gt;";</a:t>
            </a:r>
          </a:p>
          <a:p>
            <a:pPr defTabSz="180000"/>
            <a:r>
              <a:rPr lang="en-US" altLang="ko-KR" sz="1000" dirty="0" smtClean="0"/>
              <a:t>	text </a:t>
            </a:r>
            <a:r>
              <a:rPr lang="en-US" altLang="ko-KR" sz="1000" dirty="0"/>
              <a:t>+= "(</a:t>
            </a:r>
            <a:r>
              <a:rPr lang="en-US" altLang="ko-KR" sz="1000" dirty="0" err="1"/>
              <a:t>offsetX</a:t>
            </a:r>
            <a:r>
              <a:rPr lang="en-US" altLang="ko-KR" sz="1000" dirty="0"/>
              <a:t>, </a:t>
            </a:r>
            <a:r>
              <a:rPr lang="en-US" altLang="ko-KR" sz="1000" dirty="0" err="1"/>
              <a:t>offsetY</a:t>
            </a:r>
            <a:r>
              <a:rPr lang="en-US" altLang="ko-KR" sz="1000" dirty="0"/>
              <a:t>)=" + </a:t>
            </a:r>
            <a:endParaRPr lang="en-US" altLang="ko-KR" sz="1000" dirty="0" smtClean="0"/>
          </a:p>
          <a:p>
            <a:pPr defTabSz="180000"/>
            <a:r>
              <a:rPr lang="en-US" altLang="ko-KR" sz="1000" dirty="0"/>
              <a:t>	</a:t>
            </a:r>
            <a:r>
              <a:rPr lang="en-US" altLang="ko-KR" sz="1000" dirty="0" smtClean="0"/>
              <a:t>		</a:t>
            </a:r>
            <a:r>
              <a:rPr lang="en-US" altLang="ko-KR" sz="1000" dirty="0" err="1" smtClean="0"/>
              <a:t>e.offsetX</a:t>
            </a:r>
            <a:r>
              <a:rPr lang="en-US" altLang="ko-KR" sz="1000" dirty="0" smtClean="0"/>
              <a:t> </a:t>
            </a:r>
            <a:r>
              <a:rPr lang="en-US" altLang="ko-KR" sz="1000" dirty="0"/>
              <a:t>+ "," + </a:t>
            </a:r>
            <a:r>
              <a:rPr lang="en-US" altLang="ko-KR" sz="1000" dirty="0" err="1"/>
              <a:t>e.offsetY</a:t>
            </a:r>
            <a:r>
              <a:rPr lang="en-US" altLang="ko-KR" sz="1000" dirty="0"/>
              <a:t> + "&lt;</a:t>
            </a:r>
            <a:r>
              <a:rPr lang="en-US" altLang="ko-KR" sz="1000" dirty="0" err="1"/>
              <a:t>br</a:t>
            </a:r>
            <a:r>
              <a:rPr lang="en-US" altLang="ko-KR" sz="1000" dirty="0"/>
              <a:t>&gt;";</a:t>
            </a:r>
          </a:p>
          <a:p>
            <a:pPr defTabSz="180000"/>
            <a:r>
              <a:rPr lang="es-ES" altLang="ko-KR" sz="1000" dirty="0" smtClean="0"/>
              <a:t>	text </a:t>
            </a:r>
            <a:r>
              <a:rPr lang="es-ES" altLang="ko-KR" sz="1000" dirty="0"/>
              <a:t>+= "(x, y)=" + e.x + "," + e.y + "\n";</a:t>
            </a:r>
          </a:p>
          <a:p>
            <a:pPr defTabSz="180000"/>
            <a:r>
              <a:rPr lang="en-US" altLang="ko-KR" sz="1000" dirty="0" smtClean="0"/>
              <a:t>	</a:t>
            </a:r>
            <a:r>
              <a:rPr lang="en-US" altLang="ko-KR" sz="1000" dirty="0" err="1" smtClean="0"/>
              <a:t>div.innerHTML</a:t>
            </a:r>
            <a:r>
              <a:rPr lang="en-US" altLang="ko-KR" sz="1000" dirty="0" smtClean="0"/>
              <a:t> </a:t>
            </a:r>
            <a:r>
              <a:rPr lang="en-US" altLang="ko-KR" sz="1000" dirty="0"/>
              <a:t>= text;</a:t>
            </a:r>
          </a:p>
          <a:p>
            <a:pPr defTabSz="180000"/>
            <a:r>
              <a:rPr lang="en-US" altLang="ko-KR" sz="1000" dirty="0"/>
              <a:t>}</a:t>
            </a:r>
          </a:p>
          <a:p>
            <a:pPr defTabSz="180000"/>
            <a:r>
              <a:rPr lang="en-US" altLang="ko-KR" sz="1000" dirty="0"/>
              <a:t>&lt;/script&gt;</a:t>
            </a:r>
          </a:p>
          <a:p>
            <a:pPr defTabSz="180000"/>
            <a:r>
              <a:rPr lang="en-US" altLang="ko-KR" sz="1000" dirty="0"/>
              <a:t>&lt;/body&gt;</a:t>
            </a:r>
          </a:p>
          <a:p>
            <a:pPr defTabSz="180000"/>
            <a:r>
              <a:rPr lang="en-US" altLang="ko-KR" sz="1000" dirty="0"/>
              <a:t>&lt;/html&gt;</a:t>
            </a:r>
            <a:endParaRPr lang="ko-KR" altLang="en-US" sz="10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33</a:t>
            </a:fld>
            <a:endParaRPr lang="ko-KR" altLang="en-US"/>
          </a:p>
        </p:txBody>
      </p:sp>
      <p:grpSp>
        <p:nvGrpSpPr>
          <p:cNvPr id="4" name="그룹 3"/>
          <p:cNvGrpSpPr/>
          <p:nvPr/>
        </p:nvGrpSpPr>
        <p:grpSpPr>
          <a:xfrm>
            <a:off x="5076056" y="1340768"/>
            <a:ext cx="3888432" cy="5184576"/>
            <a:chOff x="5220072" y="1412776"/>
            <a:chExt cx="3888432" cy="5184576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64001" y="1412776"/>
              <a:ext cx="2971777" cy="5184576"/>
            </a:xfrm>
            <a:prstGeom prst="rect">
              <a:avLst/>
            </a:prstGeom>
          </p:spPr>
        </p:pic>
        <p:cxnSp>
          <p:nvCxnSpPr>
            <p:cNvPr id="5" name="직선 화살표 연결선 4"/>
            <p:cNvCxnSpPr/>
            <p:nvPr/>
          </p:nvCxnSpPr>
          <p:spPr>
            <a:xfrm>
              <a:off x="6397548" y="3356992"/>
              <a:ext cx="0" cy="504057"/>
            </a:xfrm>
            <a:prstGeom prst="straightConnector1">
              <a:avLst/>
            </a:prstGeom>
            <a:ln w="12700">
              <a:solidFill>
                <a:srgbClr val="FFFF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화살표 연결선 6"/>
            <p:cNvCxnSpPr/>
            <p:nvPr/>
          </p:nvCxnSpPr>
          <p:spPr>
            <a:xfrm flipV="1">
              <a:off x="5549986" y="3861048"/>
              <a:ext cx="838429" cy="1"/>
            </a:xfrm>
            <a:prstGeom prst="straightConnector1">
              <a:avLst/>
            </a:prstGeom>
            <a:ln w="12700">
              <a:solidFill>
                <a:srgbClr val="FFFF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6397548" y="3712514"/>
              <a:ext cx="7473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 smtClean="0">
                  <a:solidFill>
                    <a:srgbClr val="FFFF00"/>
                  </a:solidFill>
                </a:rPr>
                <a:t>(88, 46)</a:t>
              </a:r>
              <a:endParaRPr lang="ko-KR" altLang="en-US" sz="1200" b="1" dirty="0">
                <a:solidFill>
                  <a:srgbClr val="FFFF00"/>
                </a:solidFill>
              </a:endParaRPr>
            </a:p>
          </p:txBody>
        </p:sp>
        <p:cxnSp>
          <p:nvCxnSpPr>
            <p:cNvPr id="13" name="직선 화살표 연결선 12"/>
            <p:cNvCxnSpPr/>
            <p:nvPr/>
          </p:nvCxnSpPr>
          <p:spPr>
            <a:xfrm>
              <a:off x="5469917" y="2087099"/>
              <a:ext cx="0" cy="1810235"/>
            </a:xfrm>
            <a:prstGeom prst="straightConnector1">
              <a:avLst/>
            </a:prstGeom>
            <a:ln w="127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5220072" y="3849158"/>
              <a:ext cx="45397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 smtClean="0">
                  <a:solidFill>
                    <a:srgbClr val="FF0000"/>
                  </a:solidFill>
                </a:rPr>
                <a:t>202</a:t>
              </a:r>
              <a:endParaRPr lang="ko-KR" altLang="en-US" sz="1200" b="1" dirty="0">
                <a:solidFill>
                  <a:srgbClr val="FF0000"/>
                </a:solidFill>
              </a:endParaRPr>
            </a:p>
          </p:txBody>
        </p:sp>
        <p:cxnSp>
          <p:nvCxnSpPr>
            <p:cNvPr id="16" name="직선 화살표 연결선 15"/>
            <p:cNvCxnSpPr/>
            <p:nvPr/>
          </p:nvCxnSpPr>
          <p:spPr>
            <a:xfrm>
              <a:off x="5468218" y="2096665"/>
              <a:ext cx="973585" cy="0"/>
            </a:xfrm>
            <a:prstGeom prst="straightConnector1">
              <a:avLst/>
            </a:prstGeom>
            <a:ln w="127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6338878" y="1980352"/>
              <a:ext cx="36420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 smtClean="0">
                  <a:solidFill>
                    <a:srgbClr val="FF0000"/>
                  </a:solidFill>
                </a:rPr>
                <a:t>96</a:t>
              </a:r>
              <a:endParaRPr lang="ko-KR" altLang="en-US" sz="1200" b="1" dirty="0">
                <a:solidFill>
                  <a:srgbClr val="FF0000"/>
                </a:solidFill>
              </a:endParaRPr>
            </a:p>
          </p:txBody>
        </p:sp>
        <p:sp>
          <p:nvSpPr>
            <p:cNvPr id="27" name="자유형 26"/>
            <p:cNvSpPr/>
            <p:nvPr/>
          </p:nvSpPr>
          <p:spPr>
            <a:xfrm>
              <a:off x="7020272" y="5798950"/>
              <a:ext cx="565945" cy="291066"/>
            </a:xfrm>
            <a:custGeom>
              <a:avLst/>
              <a:gdLst>
                <a:gd name="connsiteX0" fmla="*/ 0 w 465667"/>
                <a:gd name="connsiteY0" fmla="*/ 0 h 381000"/>
                <a:gd name="connsiteX1" fmla="*/ 211667 w 465667"/>
                <a:gd name="connsiteY1" fmla="*/ 84667 h 381000"/>
                <a:gd name="connsiteX2" fmla="*/ 296333 w 465667"/>
                <a:gd name="connsiteY2" fmla="*/ 313267 h 381000"/>
                <a:gd name="connsiteX3" fmla="*/ 465667 w 465667"/>
                <a:gd name="connsiteY3" fmla="*/ 381000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5667" h="381000">
                  <a:moveTo>
                    <a:pt x="0" y="0"/>
                  </a:moveTo>
                  <a:cubicBezTo>
                    <a:pt x="81139" y="16228"/>
                    <a:pt x="162278" y="32456"/>
                    <a:pt x="211667" y="84667"/>
                  </a:cubicBezTo>
                  <a:cubicBezTo>
                    <a:pt x="261056" y="136878"/>
                    <a:pt x="254000" y="263878"/>
                    <a:pt x="296333" y="313267"/>
                  </a:cubicBezTo>
                  <a:cubicBezTo>
                    <a:pt x="338666" y="362656"/>
                    <a:pt x="438856" y="372533"/>
                    <a:pt x="465667" y="381000"/>
                  </a:cubicBezTo>
                </a:path>
              </a:pathLst>
            </a:custGeom>
            <a:noFill/>
            <a:ln w="9525">
              <a:solidFill>
                <a:srgbClr val="C00000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자유형 27"/>
            <p:cNvSpPr/>
            <p:nvPr/>
          </p:nvSpPr>
          <p:spPr>
            <a:xfrm>
              <a:off x="6333150" y="6098483"/>
              <a:ext cx="1227667" cy="44383"/>
            </a:xfrm>
            <a:custGeom>
              <a:avLst/>
              <a:gdLst>
                <a:gd name="connsiteX0" fmla="*/ 0 w 1227667"/>
                <a:gd name="connsiteY0" fmla="*/ 33867 h 44383"/>
                <a:gd name="connsiteX1" fmla="*/ 508000 w 1227667"/>
                <a:gd name="connsiteY1" fmla="*/ 42333 h 44383"/>
                <a:gd name="connsiteX2" fmla="*/ 1227667 w 1227667"/>
                <a:gd name="connsiteY2" fmla="*/ 0 h 44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27667" h="44383">
                  <a:moveTo>
                    <a:pt x="0" y="33867"/>
                  </a:moveTo>
                  <a:cubicBezTo>
                    <a:pt x="151694" y="40922"/>
                    <a:pt x="303389" y="47977"/>
                    <a:pt x="508000" y="42333"/>
                  </a:cubicBezTo>
                  <a:cubicBezTo>
                    <a:pt x="712611" y="36689"/>
                    <a:pt x="970139" y="18344"/>
                    <a:pt x="1227667" y="0"/>
                  </a:cubicBezTo>
                </a:path>
              </a:pathLst>
            </a:custGeom>
            <a:noFill/>
            <a:ln w="9525">
              <a:solidFill>
                <a:srgbClr val="C00000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모서리가 둥근 직사각형 28"/>
            <p:cNvSpPr/>
            <p:nvPr/>
          </p:nvSpPr>
          <p:spPr>
            <a:xfrm>
              <a:off x="7569283" y="5661248"/>
              <a:ext cx="1539221" cy="636571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>
                  <a:solidFill>
                    <a:schemeClr val="tx1"/>
                  </a:solidFill>
                </a:rPr>
                <a:t>두 좌표가 같은 이유는  </a:t>
              </a:r>
              <a:r>
                <a:rPr lang="en-US" altLang="ko-KR" sz="1000" dirty="0" smtClean="0">
                  <a:solidFill>
                    <a:schemeClr val="tx1"/>
                  </a:solidFill>
                </a:rPr>
                <a:t>&lt;</a:t>
              </a:r>
              <a:r>
                <a:rPr lang="en-US" altLang="ko-KR" sz="1000" dirty="0" err="1" smtClean="0">
                  <a:solidFill>
                    <a:schemeClr val="tx1"/>
                  </a:solidFill>
                </a:rPr>
                <a:t>img</a:t>
              </a:r>
              <a:r>
                <a:rPr lang="en-US" altLang="ko-KR" sz="1000" dirty="0" smtClean="0">
                  <a:solidFill>
                    <a:schemeClr val="tx1"/>
                  </a:solidFill>
                </a:rPr>
                <a:t>&gt;</a:t>
              </a:r>
              <a:r>
                <a:rPr lang="ko-KR" altLang="en-US" sz="1000" dirty="0" smtClean="0">
                  <a:solidFill>
                    <a:schemeClr val="tx1"/>
                  </a:solidFill>
                </a:rPr>
                <a:t>객체의 부모가</a:t>
              </a:r>
              <a:r>
                <a:rPr lang="en-US" altLang="ko-KR" sz="1000" dirty="0" smtClean="0">
                  <a:solidFill>
                    <a:schemeClr val="tx1"/>
                  </a:solidFill>
                </a:rPr>
                <a:t>&lt;body&gt;</a:t>
              </a:r>
              <a:r>
                <a:rPr lang="ko-KR" altLang="en-US" sz="1000" dirty="0" smtClean="0">
                  <a:solidFill>
                    <a:schemeClr val="tx1"/>
                  </a:solidFill>
                </a:rPr>
                <a:t>로서</a:t>
              </a:r>
              <a:r>
                <a:rPr lang="en-US" altLang="ko-KR" sz="1000" dirty="0" smtClean="0">
                  <a:solidFill>
                    <a:schemeClr val="tx1"/>
                  </a:solidFill>
                </a:rPr>
                <a:t>, </a:t>
              </a:r>
              <a:r>
                <a:rPr lang="ko-KR" altLang="en-US" sz="1000" dirty="0" smtClean="0">
                  <a:solidFill>
                    <a:schemeClr val="tx1"/>
                  </a:solidFill>
                </a:rPr>
                <a:t>브라우저 윈도우이기 때문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58536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oncontextmenu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HTML </a:t>
            </a:r>
            <a:r>
              <a:rPr lang="ko-KR" altLang="en-US" dirty="0"/>
              <a:t>태그 위에 마우스 오른쪽 </a:t>
            </a:r>
            <a:r>
              <a:rPr lang="ko-KR" altLang="en-US" dirty="0" smtClean="0"/>
              <a:t>버튼 클릭 </a:t>
            </a:r>
            <a:endParaRPr lang="ko-KR" altLang="en-US" dirty="0"/>
          </a:p>
          <a:p>
            <a:pPr lvl="1"/>
            <a:r>
              <a:rPr lang="ko-KR" altLang="en-US" dirty="0" smtClean="0"/>
              <a:t>디폴트로 </a:t>
            </a:r>
            <a:r>
              <a:rPr lang="ko-KR" altLang="en-US" dirty="0" err="1"/>
              <a:t>컨텍스트</a:t>
            </a:r>
            <a:r>
              <a:rPr lang="ko-KR" altLang="en-US" dirty="0"/>
              <a:t> 메뉴</a:t>
            </a:r>
            <a:r>
              <a:rPr lang="en-US" altLang="ko-KR" dirty="0"/>
              <a:t>(context menu</a:t>
            </a:r>
            <a:r>
              <a:rPr lang="en-US" altLang="ko-KR" dirty="0" smtClean="0"/>
              <a:t>)</a:t>
            </a:r>
            <a:r>
              <a:rPr lang="ko-KR" altLang="en-US" dirty="0" smtClean="0"/>
              <a:t> 출력</a:t>
            </a:r>
            <a:endParaRPr lang="en-US" altLang="ko-KR" dirty="0" smtClean="0"/>
          </a:p>
          <a:p>
            <a:pPr lvl="2"/>
            <a:r>
              <a:rPr lang="en-US" altLang="ko-KR" dirty="0"/>
              <a:t>‘</a:t>
            </a:r>
            <a:r>
              <a:rPr lang="en-US" altLang="ko-KR" dirty="0" err="1"/>
              <a:t>소스</a:t>
            </a:r>
            <a:r>
              <a:rPr lang="en-US" altLang="ko-KR" dirty="0"/>
              <a:t> </a:t>
            </a:r>
            <a:r>
              <a:rPr lang="en-US" altLang="ko-KR" dirty="0" err="1"/>
              <a:t>보기’나</a:t>
            </a:r>
            <a:r>
              <a:rPr lang="en-US" altLang="ko-KR" dirty="0"/>
              <a:t> ‘</a:t>
            </a:r>
            <a:r>
              <a:rPr lang="en-US" altLang="ko-KR" dirty="0" err="1"/>
              <a:t>이미지</a:t>
            </a:r>
            <a:r>
              <a:rPr lang="en-US" altLang="ko-KR" dirty="0"/>
              <a:t> </a:t>
            </a:r>
            <a:r>
              <a:rPr lang="en-US" altLang="ko-KR" dirty="0" err="1"/>
              <a:t>다운로드</a:t>
            </a:r>
            <a:r>
              <a:rPr lang="en-US" altLang="ko-KR" dirty="0"/>
              <a:t>’ </a:t>
            </a:r>
            <a:r>
              <a:rPr lang="en-US" altLang="ko-KR" dirty="0" err="1"/>
              <a:t>등의</a:t>
            </a:r>
            <a:r>
              <a:rPr lang="en-US" altLang="ko-KR" dirty="0"/>
              <a:t> </a:t>
            </a:r>
            <a:r>
              <a:rPr lang="ko-KR" altLang="en-US" dirty="0" smtClean="0"/>
              <a:t>메뉴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r>
              <a:rPr lang="en-US" altLang="ko-KR" dirty="0" err="1" smtClean="0"/>
              <a:t>oncontextmenu</a:t>
            </a:r>
            <a:r>
              <a:rPr lang="en-US" altLang="ko-KR" dirty="0" smtClean="0"/>
              <a:t> </a:t>
            </a:r>
            <a:r>
              <a:rPr lang="ko-KR" altLang="en-US" dirty="0" err="1"/>
              <a:t>리스너가</a:t>
            </a:r>
            <a:r>
              <a:rPr lang="ko-KR" altLang="en-US" dirty="0"/>
              <a:t> 먼저 </a:t>
            </a:r>
            <a:r>
              <a:rPr lang="ko-KR" altLang="en-US" dirty="0" smtClean="0"/>
              <a:t>호출</a:t>
            </a:r>
            <a:endParaRPr lang="en-US" altLang="ko-KR" dirty="0" smtClean="0"/>
          </a:p>
          <a:p>
            <a:pPr lvl="2"/>
            <a:r>
              <a:rPr lang="en-US" altLang="ko-KR" dirty="0"/>
              <a:t>false</a:t>
            </a:r>
            <a:r>
              <a:rPr lang="ko-KR" altLang="en-US" dirty="0"/>
              <a:t>를 </a:t>
            </a:r>
            <a:r>
              <a:rPr lang="ko-KR" altLang="en-US" dirty="0" err="1"/>
              <a:t>리턴하면</a:t>
            </a:r>
            <a:r>
              <a:rPr lang="ko-KR" altLang="en-US" dirty="0"/>
              <a:t> </a:t>
            </a:r>
            <a:r>
              <a:rPr lang="ko-KR" altLang="en-US" dirty="0" err="1"/>
              <a:t>컨텍스트</a:t>
            </a:r>
            <a:r>
              <a:rPr lang="ko-KR" altLang="en-US" dirty="0"/>
              <a:t> </a:t>
            </a:r>
            <a:r>
              <a:rPr lang="ko-KR" altLang="en-US" dirty="0" smtClean="0"/>
              <a:t>메뉴를 출력하는 </a:t>
            </a:r>
            <a:r>
              <a:rPr lang="ko-KR" altLang="en-US" dirty="0"/>
              <a:t>디폴트 </a:t>
            </a:r>
            <a:r>
              <a:rPr lang="ko-KR" altLang="en-US" dirty="0" smtClean="0"/>
              <a:t>행동 </a:t>
            </a:r>
            <a:r>
              <a:rPr lang="ko-KR" altLang="en-US" dirty="0"/>
              <a:t>취소</a:t>
            </a:r>
          </a:p>
          <a:p>
            <a:pPr lvl="2"/>
            <a:endParaRPr lang="ko-KR" altLang="en-US" dirty="0"/>
          </a:p>
          <a:p>
            <a:pPr lvl="2"/>
            <a:endParaRPr lang="en-US" altLang="ko-KR" dirty="0"/>
          </a:p>
          <a:p>
            <a:pPr lvl="2"/>
            <a:endParaRPr lang="ko-KR" altLang="en-US" dirty="0"/>
          </a:p>
          <a:p>
            <a:pPr lvl="1"/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34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547664" y="3717032"/>
            <a:ext cx="4572000" cy="95410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400" b="1" kern="0" dirty="0" err="1">
                <a:solidFill>
                  <a:srgbClr val="000000"/>
                </a:solidFill>
                <a:latin typeface="+mj-ea"/>
                <a:ea typeface="+mj-ea"/>
              </a:rPr>
              <a:t>document.oncontextmenu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= function () { </a:t>
            </a: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	...</a:t>
            </a: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return false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; // </a:t>
            </a:r>
            <a:r>
              <a:rPr lang="ko-KR" altLang="en-US" sz="1400" kern="0" dirty="0" err="1">
                <a:solidFill>
                  <a:srgbClr val="000000"/>
                </a:solidFill>
                <a:latin typeface="+mj-ea"/>
                <a:ea typeface="+mj-ea"/>
              </a:rPr>
              <a:t>컨텍스트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 메뉴 출력 금지</a:t>
            </a: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}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965977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2040" y="1412776"/>
            <a:ext cx="3261987" cy="2753398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예제 </a:t>
            </a:r>
            <a:r>
              <a:rPr lang="en-US" altLang="ko-KR" dirty="0" smtClean="0"/>
              <a:t>9-12 </a:t>
            </a:r>
            <a:r>
              <a:rPr lang="en-US" altLang="ko-KR" dirty="0" err="1"/>
              <a:t>oncontextmenu</a:t>
            </a:r>
            <a:r>
              <a:rPr lang="ko-KR" altLang="en-US" dirty="0"/>
              <a:t>로 소스 보기나 이미지 다운로드 </a:t>
            </a:r>
            <a:r>
              <a:rPr lang="ko-KR" altLang="en-US" dirty="0" smtClean="0"/>
              <a:t>금지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35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630454" y="1412776"/>
            <a:ext cx="4051927" cy="360098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&lt;head&gt;&lt;title&gt;</a:t>
            </a:r>
            <a:r>
              <a:rPr lang="en-US" altLang="ko-KR" sz="1200" dirty="0" err="1"/>
              <a:t>oncontextmenu</a:t>
            </a:r>
            <a:r>
              <a:rPr lang="en-US" altLang="ko-KR" sz="1200" dirty="0"/>
              <a:t>&lt;/title&gt;</a:t>
            </a:r>
          </a:p>
          <a:p>
            <a:pPr defTabSz="180000"/>
            <a:r>
              <a:rPr lang="en-US" altLang="ko-KR" sz="1200" dirty="0"/>
              <a:t>&lt;script&gt;</a:t>
            </a:r>
          </a:p>
          <a:p>
            <a:pPr defTabSz="180000"/>
            <a:r>
              <a:rPr lang="en-US" altLang="ko-KR" sz="1200" b="1" dirty="0" smtClean="0"/>
              <a:t>function </a:t>
            </a:r>
            <a:r>
              <a:rPr lang="en-US" altLang="ko-KR" sz="1200" b="1" dirty="0" err="1" smtClean="0"/>
              <a:t>hideMenu</a:t>
            </a:r>
            <a:r>
              <a:rPr lang="en-US" altLang="ko-KR" sz="1200" b="1" dirty="0" smtClean="0"/>
              <a:t>() </a:t>
            </a:r>
            <a:r>
              <a:rPr lang="en-US" altLang="ko-KR" sz="1200" b="1" dirty="0"/>
              <a:t>{</a:t>
            </a:r>
          </a:p>
          <a:p>
            <a:pPr defTabSz="180000"/>
            <a:r>
              <a:rPr lang="en-US" altLang="ko-KR" sz="1200" dirty="0" smtClean="0"/>
              <a:t>	alert</a:t>
            </a:r>
            <a:r>
              <a:rPr lang="en-US" altLang="ko-KR" sz="1200" dirty="0"/>
              <a:t>("</a:t>
            </a:r>
            <a:r>
              <a:rPr lang="ko-KR" altLang="en-US" sz="1200" dirty="0"/>
              <a:t>오른쪽 클릭</a:t>
            </a:r>
            <a:r>
              <a:rPr lang="en-US" altLang="ko-KR" sz="1200" dirty="0"/>
              <a:t>&lt;</a:t>
            </a:r>
            <a:r>
              <a:rPr lang="ko-KR" altLang="en-US" sz="1200" dirty="0" err="1"/>
              <a:t>컨텍스트</a:t>
            </a:r>
            <a:r>
              <a:rPr lang="ko-KR" altLang="en-US" sz="1200" dirty="0"/>
              <a:t> 메뉴</a:t>
            </a:r>
            <a:r>
              <a:rPr lang="en-US" altLang="ko-KR" sz="1200" dirty="0"/>
              <a:t>&gt;</a:t>
            </a:r>
            <a:r>
              <a:rPr lang="ko-KR" altLang="en-US" sz="1200" dirty="0"/>
              <a:t>금지</a:t>
            </a:r>
            <a:r>
              <a:rPr lang="en-US" altLang="ko-KR" sz="1200" dirty="0"/>
              <a:t>");</a:t>
            </a:r>
          </a:p>
          <a:p>
            <a:pPr defTabSz="180000"/>
            <a:r>
              <a:rPr lang="en-US" altLang="ko-KR" sz="1200" b="1" dirty="0" smtClean="0"/>
              <a:t>	return </a:t>
            </a:r>
            <a:r>
              <a:rPr lang="en-US" altLang="ko-KR" sz="1200" b="1" dirty="0"/>
              <a:t>false;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b="1" dirty="0" err="1" smtClean="0"/>
              <a:t>document.oncontextmenu</a:t>
            </a:r>
            <a:r>
              <a:rPr lang="en-US" altLang="ko-KR" sz="1200" b="1" dirty="0" smtClean="0"/>
              <a:t>=</a:t>
            </a:r>
            <a:r>
              <a:rPr lang="en-US" altLang="ko-KR" sz="1200" b="1" dirty="0" err="1" smtClean="0"/>
              <a:t>hideMenu</a:t>
            </a:r>
            <a:r>
              <a:rPr lang="en-US" altLang="ko-KR" sz="1200" b="1" dirty="0" smtClean="0"/>
              <a:t>;</a:t>
            </a:r>
            <a:endParaRPr lang="en-US" altLang="ko-KR" sz="1200" b="1" dirty="0"/>
          </a:p>
          <a:p>
            <a:pPr defTabSz="180000"/>
            <a:r>
              <a:rPr lang="en-US" altLang="ko-KR" sz="1200" dirty="0"/>
              <a:t>&lt;/script&gt;</a:t>
            </a:r>
          </a:p>
          <a:p>
            <a:pPr defTabSz="180000"/>
            <a:r>
              <a:rPr lang="en-US" altLang="ko-KR" sz="1200" dirty="0"/>
              <a:t>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</a:t>
            </a:r>
            <a:r>
              <a:rPr lang="en-US" altLang="ko-KR" sz="1200" dirty="0" err="1"/>
              <a:t>oncontextmenu</a:t>
            </a:r>
            <a:r>
              <a:rPr lang="ko-KR" altLang="en-US" sz="1200" dirty="0"/>
              <a:t>에서 </a:t>
            </a:r>
            <a:r>
              <a:rPr lang="ko-KR" altLang="en-US" sz="1200" dirty="0" err="1"/>
              <a:t>컨텍스트</a:t>
            </a:r>
            <a:r>
              <a:rPr lang="ko-KR" altLang="en-US" sz="1200" dirty="0"/>
              <a:t> 메뉴 금지</a:t>
            </a:r>
            <a:r>
              <a:rPr lang="en-US" altLang="ko-KR" sz="1200" dirty="0"/>
              <a:t>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ko-KR" altLang="en-US" sz="1200" dirty="0"/>
              <a:t>마우스 오른쪽 클릭은 금지됩니다</a:t>
            </a:r>
            <a:r>
              <a:rPr lang="en-US" altLang="ko-KR" sz="1200" dirty="0"/>
              <a:t>. </a:t>
            </a:r>
            <a:r>
              <a:rPr lang="ko-KR" altLang="en-US" sz="1200" dirty="0" err="1"/>
              <a:t>아무곳이나</a:t>
            </a:r>
            <a:endParaRPr lang="ko-KR" altLang="en-US" sz="1200" dirty="0"/>
          </a:p>
          <a:p>
            <a:pPr defTabSz="180000"/>
            <a:r>
              <a:rPr lang="ko-KR" altLang="en-US" sz="1200" dirty="0"/>
              <a:t>클릭해도 </a:t>
            </a:r>
            <a:r>
              <a:rPr lang="ko-KR" altLang="en-US" sz="1200" dirty="0" err="1"/>
              <a:t>컨텍스트</a:t>
            </a:r>
            <a:r>
              <a:rPr lang="ko-KR" altLang="en-US" sz="1200" dirty="0"/>
              <a:t> 메뉴를 볼 수 없습니다</a:t>
            </a:r>
            <a:r>
              <a:rPr lang="en-US" altLang="ko-KR" sz="1200" dirty="0" smtClean="0"/>
              <a:t>.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img</a:t>
            </a:r>
            <a:r>
              <a:rPr lang="en-US" altLang="ko-KR" sz="1200" dirty="0"/>
              <a:t> </a:t>
            </a:r>
            <a:r>
              <a:rPr lang="en-US" altLang="ko-KR" sz="1200" dirty="0" err="1"/>
              <a:t>src</a:t>
            </a:r>
            <a:r>
              <a:rPr lang="en-US" altLang="ko-KR" sz="1200" dirty="0"/>
              <a:t>="media/beach2.png" alt="</a:t>
            </a:r>
            <a:r>
              <a:rPr lang="en-US" altLang="ko-KR" sz="1200" dirty="0" err="1"/>
              <a:t>miami</a:t>
            </a:r>
            <a:r>
              <a:rPr lang="en-US" altLang="ko-KR" sz="1200" dirty="0" smtClean="0"/>
              <a:t>"&gt;</a:t>
            </a:r>
          </a:p>
          <a:p>
            <a:pPr defTabSz="180000"/>
            <a:r>
              <a:rPr lang="en-US" altLang="ko-KR" sz="1200" dirty="0" smtClean="0"/>
              <a:t>&lt;/</a:t>
            </a:r>
            <a:r>
              <a:rPr lang="en-US" altLang="ko-KR" sz="1200" dirty="0"/>
              <a:t>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grpSp>
        <p:nvGrpSpPr>
          <p:cNvPr id="11" name="그룹 10"/>
          <p:cNvGrpSpPr/>
          <p:nvPr/>
        </p:nvGrpSpPr>
        <p:grpSpPr>
          <a:xfrm>
            <a:off x="5076056" y="4400342"/>
            <a:ext cx="2803362" cy="1512168"/>
            <a:chOff x="2224087" y="1868573"/>
            <a:chExt cx="6996502" cy="3152775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24087" y="1876425"/>
              <a:ext cx="4695825" cy="3105150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72664" y="1868573"/>
              <a:ext cx="2447925" cy="3152775"/>
            </a:xfrm>
            <a:prstGeom prst="rect">
              <a:avLst/>
            </a:prstGeom>
          </p:spPr>
        </p:pic>
      </p:grpSp>
      <p:sp>
        <p:nvSpPr>
          <p:cNvPr id="7" name="TextBox 6"/>
          <p:cNvSpPr txBox="1"/>
          <p:nvPr/>
        </p:nvSpPr>
        <p:spPr>
          <a:xfrm>
            <a:off x="7600471" y="3081802"/>
            <a:ext cx="1187112" cy="442674"/>
          </a:xfrm>
          <a:prstGeom prst="wedgeRoundRectCallout">
            <a:avLst>
              <a:gd name="adj1" fmla="val -36446"/>
              <a:gd name="adj2" fmla="val 85685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err="1" smtClean="0"/>
              <a:t>아무곳이나</a:t>
            </a:r>
            <a:r>
              <a:rPr lang="ko-KR" altLang="en-US" sz="1000" dirty="0" smtClean="0"/>
              <a:t> 마우스 오른쪽  클릭</a:t>
            </a:r>
            <a:endParaRPr lang="ko-KR" altLang="en-US" sz="1000" dirty="0"/>
          </a:p>
        </p:txBody>
      </p:sp>
      <p:sp>
        <p:nvSpPr>
          <p:cNvPr id="12" name="자유형 11"/>
          <p:cNvSpPr/>
          <p:nvPr/>
        </p:nvSpPr>
        <p:spPr>
          <a:xfrm>
            <a:off x="7207241" y="3704496"/>
            <a:ext cx="570246" cy="725714"/>
          </a:xfrm>
          <a:custGeom>
            <a:avLst/>
            <a:gdLst>
              <a:gd name="connsiteX0" fmla="*/ 570246 w 570246"/>
              <a:gd name="connsiteY0" fmla="*/ 0 h 725714"/>
              <a:gd name="connsiteX1" fmla="*/ 483160 w 570246"/>
              <a:gd name="connsiteY1" fmla="*/ 370114 h 725714"/>
              <a:gd name="connsiteX2" fmla="*/ 69503 w 570246"/>
              <a:gd name="connsiteY2" fmla="*/ 478971 h 725714"/>
              <a:gd name="connsiteX3" fmla="*/ 4189 w 570246"/>
              <a:gd name="connsiteY3" fmla="*/ 725714 h 725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0246" h="725714">
                <a:moveTo>
                  <a:pt x="570246" y="0"/>
                </a:moveTo>
                <a:cubicBezTo>
                  <a:pt x="568431" y="145143"/>
                  <a:pt x="566617" y="290286"/>
                  <a:pt x="483160" y="370114"/>
                </a:cubicBezTo>
                <a:cubicBezTo>
                  <a:pt x="399703" y="449942"/>
                  <a:pt x="149331" y="419704"/>
                  <a:pt x="69503" y="478971"/>
                </a:cubicBezTo>
                <a:cubicBezTo>
                  <a:pt x="-10325" y="538238"/>
                  <a:pt x="-3068" y="631976"/>
                  <a:pt x="4189" y="725714"/>
                </a:cubicBezTo>
              </a:path>
            </a:pathLst>
          </a:custGeom>
          <a:noFill/>
          <a:ln w="12700">
            <a:solidFill>
              <a:srgbClr val="C0000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9875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문서의 로딩 완료와 </a:t>
            </a:r>
            <a:r>
              <a:rPr lang="en-US" altLang="ko-KR" smtClean="0"/>
              <a:t>onload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 err="1" smtClean="0"/>
              <a:t>onload</a:t>
            </a:r>
            <a:r>
              <a:rPr lang="en-US" altLang="ko-KR" dirty="0" smtClean="0"/>
              <a:t> </a:t>
            </a:r>
          </a:p>
          <a:p>
            <a:pPr lvl="1"/>
            <a:r>
              <a:rPr lang="en-US" altLang="ko-KR" dirty="0" smtClean="0"/>
              <a:t>window </a:t>
            </a:r>
            <a:r>
              <a:rPr lang="ko-KR" altLang="en-US" dirty="0" smtClean="0"/>
              <a:t>객체에 발생</a:t>
            </a:r>
            <a:endParaRPr lang="en-US" altLang="ko-KR" dirty="0" smtClean="0"/>
          </a:p>
          <a:p>
            <a:pPr lvl="2"/>
            <a:r>
              <a:rPr lang="ko-KR" altLang="en-US" dirty="0"/>
              <a:t>웹 페이지의 로딩 </a:t>
            </a:r>
            <a:r>
              <a:rPr lang="ko-KR" altLang="en-US" dirty="0" err="1"/>
              <a:t>완료시</a:t>
            </a:r>
            <a:r>
              <a:rPr lang="en-US" altLang="ko-KR" dirty="0"/>
              <a:t> </a:t>
            </a:r>
            <a:r>
              <a:rPr lang="ko-KR" altLang="en-US" dirty="0"/>
              <a:t>호출되는 이벤트 </a:t>
            </a:r>
            <a:r>
              <a:rPr lang="ko-KR" altLang="en-US" dirty="0" err="1"/>
              <a:t>리스너</a:t>
            </a:r>
            <a:endParaRPr lang="en-US" altLang="ko-KR" dirty="0"/>
          </a:p>
          <a:p>
            <a:pPr lvl="2"/>
            <a:endParaRPr lang="en-US" altLang="ko-KR" dirty="0" smtClean="0"/>
          </a:p>
          <a:p>
            <a:pPr lvl="1"/>
            <a:r>
              <a:rPr lang="en-US" altLang="ko-KR" dirty="0" smtClean="0"/>
              <a:t> </a:t>
            </a:r>
            <a:r>
              <a:rPr lang="en-US" altLang="ko-KR" dirty="0" err="1" smtClean="0"/>
              <a:t>onload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리스너</a:t>
            </a:r>
            <a:r>
              <a:rPr lang="ko-KR" altLang="en-US" dirty="0" smtClean="0"/>
              <a:t> 작성 방법</a:t>
            </a:r>
            <a:endParaRPr lang="en-US" altLang="ko-KR" dirty="0" smtClean="0"/>
          </a:p>
          <a:p>
            <a:pPr marL="685800" lvl="2" indent="0">
              <a:buNone/>
            </a:pPr>
            <a:r>
              <a:rPr lang="en-US" altLang="ko-KR" dirty="0" smtClean="0"/>
              <a:t>1. </a:t>
            </a:r>
            <a:r>
              <a:rPr lang="en-US" altLang="ko-KR" b="1" dirty="0" err="1" smtClean="0"/>
              <a:t>window.onload</a:t>
            </a:r>
            <a:r>
              <a:rPr lang="en-US" altLang="ko-KR" dirty="0" smtClean="0"/>
              <a:t>="alert('</a:t>
            </a:r>
            <a:r>
              <a:rPr lang="en-US" altLang="ko-KR" dirty="0" err="1" smtClean="0"/>
              <a:t>onload</a:t>
            </a:r>
            <a:r>
              <a:rPr lang="en-US" altLang="ko-KR" dirty="0" smtClean="0"/>
              <a:t>');";</a:t>
            </a:r>
          </a:p>
          <a:p>
            <a:pPr marL="685800" lvl="2" indent="0">
              <a:buNone/>
            </a:pPr>
            <a:r>
              <a:rPr lang="en-US" altLang="ko-KR" dirty="0"/>
              <a:t>2</a:t>
            </a:r>
            <a:r>
              <a:rPr lang="en-US" altLang="ko-KR" dirty="0" smtClean="0"/>
              <a:t>. &lt;</a:t>
            </a:r>
            <a:r>
              <a:rPr lang="en-US" altLang="ko-KR" b="1" dirty="0" smtClean="0"/>
              <a:t>body </a:t>
            </a:r>
            <a:r>
              <a:rPr lang="en-US" altLang="ko-KR" b="1" dirty="0" err="1" smtClean="0"/>
              <a:t>onload</a:t>
            </a:r>
            <a:r>
              <a:rPr lang="en-US" altLang="ko-KR" dirty="0" smtClean="0"/>
              <a:t>="alert('</a:t>
            </a:r>
            <a:r>
              <a:rPr lang="en-US" altLang="ko-KR" dirty="0" err="1" smtClean="0"/>
              <a:t>onload</a:t>
            </a:r>
            <a:r>
              <a:rPr lang="en-US" altLang="ko-KR" dirty="0" smtClean="0"/>
              <a:t>');"&gt;</a:t>
            </a:r>
          </a:p>
          <a:p>
            <a:pPr marL="685800" lvl="2" indent="0">
              <a:buNone/>
            </a:pPr>
            <a:endParaRPr lang="en-US" altLang="ko-KR" dirty="0"/>
          </a:p>
          <a:p>
            <a:pPr marL="685800" lvl="2" indent="0">
              <a:buNone/>
            </a:pPr>
            <a:r>
              <a:rPr lang="ko-KR" altLang="en-US" dirty="0" smtClean="0"/>
              <a:t>이 둘은 같은 표현임</a:t>
            </a:r>
            <a:r>
              <a:rPr lang="en-US" altLang="ko-KR" dirty="0" smtClean="0"/>
              <a:t>.</a:t>
            </a:r>
          </a:p>
          <a:p>
            <a:pPr marL="685800" lvl="2" indent="0">
              <a:buNone/>
            </a:pPr>
            <a:r>
              <a:rPr lang="en-US" altLang="ko-KR" dirty="0" smtClean="0"/>
              <a:t>&lt;body&gt;</a:t>
            </a:r>
            <a:r>
              <a:rPr lang="ko-KR" altLang="en-US" dirty="0" smtClean="0"/>
              <a:t>에 </a:t>
            </a:r>
            <a:r>
              <a:rPr lang="en-US" altLang="ko-KR" dirty="0" err="1" smtClean="0"/>
              <a:t>onload</a:t>
            </a:r>
            <a:r>
              <a:rPr lang="ko-KR" altLang="en-US" dirty="0" smtClean="0"/>
              <a:t>를 달인 </a:t>
            </a:r>
            <a:r>
              <a:rPr lang="en-US" altLang="ko-KR" dirty="0" smtClean="0"/>
              <a:t>window </a:t>
            </a:r>
            <a:r>
              <a:rPr lang="ko-KR" altLang="en-US" dirty="0" smtClean="0"/>
              <a:t>객체에 </a:t>
            </a:r>
            <a:r>
              <a:rPr lang="en-US" altLang="ko-KR" dirty="0" smtClean="0"/>
              <a:t>load </a:t>
            </a:r>
            <a:r>
              <a:rPr lang="ko-KR" altLang="en-US" dirty="0" smtClean="0"/>
              <a:t>이벤트가 전달됨</a:t>
            </a:r>
            <a:endParaRPr lang="en-US" altLang="ko-KR" dirty="0" smtClean="0"/>
          </a:p>
          <a:p>
            <a:pPr marL="685800" lvl="2" indent="0">
              <a:buNone/>
            </a:pPr>
            <a:endParaRPr lang="en-US" altLang="ko-KR" dirty="0"/>
          </a:p>
          <a:p>
            <a:pPr marL="685800" lvl="2" indent="0">
              <a:buNone/>
            </a:pPr>
            <a:r>
              <a:rPr lang="en-US" altLang="ko-KR" dirty="0" smtClean="0"/>
              <a:t>* </a:t>
            </a:r>
            <a:r>
              <a:rPr lang="en-US" altLang="ko-KR" u="sng" dirty="0" err="1" smtClean="0"/>
              <a:t>document.onload</a:t>
            </a:r>
            <a:r>
              <a:rPr lang="ko-KR" altLang="en-US" u="sng" dirty="0" smtClean="0"/>
              <a:t>는 최근에 와서 많은 브라우저에서 작동하지 않음</a:t>
            </a:r>
            <a:endParaRPr lang="en-US" altLang="ko-KR" u="sng" dirty="0" smtClean="0"/>
          </a:p>
          <a:p>
            <a:pPr marL="685800" lvl="2" indent="0">
              <a:buNone/>
            </a:pP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7189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예제 </a:t>
            </a:r>
            <a:r>
              <a:rPr lang="en-US" altLang="ko-KR" dirty="0" smtClean="0"/>
              <a:t>9-13 </a:t>
            </a:r>
            <a:r>
              <a:rPr lang="en-US" altLang="ko-KR" dirty="0" err="1"/>
              <a:t>onload</a:t>
            </a:r>
            <a:r>
              <a:rPr lang="ko-KR" altLang="en-US" dirty="0"/>
              <a:t>에서 사이트 이전을 알리는 </a:t>
            </a:r>
            <a:r>
              <a:rPr lang="ko-KR" altLang="en-US" dirty="0" err="1"/>
              <a:t>공고창</a:t>
            </a:r>
            <a:r>
              <a:rPr lang="ko-KR" altLang="en-US" dirty="0"/>
              <a:t> </a:t>
            </a:r>
            <a:r>
              <a:rPr lang="ko-KR" altLang="en-US" dirty="0" smtClean="0"/>
              <a:t>출력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37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367766" y="1435422"/>
            <a:ext cx="5076056" cy="286232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&lt;head&gt;&lt;title&gt;HTML </a:t>
            </a:r>
            <a:r>
              <a:rPr lang="ko-KR" altLang="en-US" sz="1200" dirty="0"/>
              <a:t>문서의 </a:t>
            </a:r>
            <a:r>
              <a:rPr lang="en-US" altLang="ko-KR" sz="1200" dirty="0" err="1"/>
              <a:t>onload</a:t>
            </a:r>
            <a:r>
              <a:rPr lang="en-US" altLang="ko-KR" sz="1200" dirty="0"/>
              <a:t>&lt;/title&gt;</a:t>
            </a:r>
          </a:p>
          <a:p>
            <a:pPr defTabSz="180000"/>
            <a:r>
              <a:rPr lang="en-US" altLang="ko-KR" sz="1200" dirty="0"/>
              <a:t>&lt;/head&gt;</a:t>
            </a:r>
          </a:p>
          <a:p>
            <a:pPr defTabSz="180000"/>
            <a:r>
              <a:rPr lang="en-US" altLang="ko-KR" sz="1200" dirty="0"/>
              <a:t>&lt;body </a:t>
            </a:r>
            <a:r>
              <a:rPr lang="en-US" altLang="ko-KR" sz="1200" b="1" dirty="0" err="1"/>
              <a:t>onload</a:t>
            </a:r>
            <a:r>
              <a:rPr lang="en-US" altLang="ko-KR" sz="1200" b="1" dirty="0" smtClean="0"/>
              <a:t>="</a:t>
            </a:r>
            <a:r>
              <a:rPr lang="en-US" altLang="ko-KR" sz="1200" b="1" dirty="0"/>
              <a:t>alert('</a:t>
            </a:r>
            <a:r>
              <a:rPr lang="ko-KR" altLang="en-US" sz="1200" b="1" dirty="0"/>
              <a:t>이 사이트는 </a:t>
            </a:r>
            <a:r>
              <a:rPr lang="en-US" altLang="ko-KR" sz="1200" b="1" dirty="0" smtClean="0"/>
              <a:t>2017</a:t>
            </a:r>
            <a:r>
              <a:rPr lang="ko-KR" altLang="en-US" sz="1200" b="1" dirty="0"/>
              <a:t>년 </a:t>
            </a:r>
            <a:r>
              <a:rPr lang="en-US" altLang="ko-KR" sz="1200" b="1" dirty="0"/>
              <a:t>9</a:t>
            </a:r>
            <a:r>
              <a:rPr lang="ko-KR" altLang="en-US" sz="1200" b="1" dirty="0"/>
              <a:t>월</a:t>
            </a:r>
            <a:r>
              <a:rPr lang="en-US" altLang="ko-KR" sz="1200" b="1" dirty="0"/>
              <a:t>1</a:t>
            </a:r>
            <a:r>
              <a:rPr lang="ko-KR" altLang="en-US" sz="1200" b="1" dirty="0"/>
              <a:t>일부터 </a:t>
            </a:r>
            <a:r>
              <a:rPr lang="en-US" altLang="ko-KR" sz="1200" b="1" dirty="0"/>
              <a:t>\</a:t>
            </a:r>
          </a:p>
          <a:p>
            <a:pPr defTabSz="180000"/>
            <a:r>
              <a:rPr lang="en-US" altLang="ko-KR" sz="1200" b="1" dirty="0" smtClean="0"/>
              <a:t>www.js.co.kr</a:t>
            </a:r>
            <a:r>
              <a:rPr lang="ko-KR" altLang="en-US" sz="1200" b="1" dirty="0"/>
              <a:t>로 옮겨지게 됩니다</a:t>
            </a:r>
            <a:r>
              <a:rPr lang="en-US" altLang="ko-KR" sz="1200" b="1" dirty="0"/>
              <a:t>.')"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&lt;h3&gt;HTML </a:t>
            </a:r>
            <a:r>
              <a:rPr lang="ko-KR" altLang="en-US" sz="1200" dirty="0"/>
              <a:t>문서의 로딩 완료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onload</a:t>
            </a:r>
            <a:r>
              <a:rPr lang="en-US" altLang="ko-KR" sz="1200" dirty="0"/>
              <a:t>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ko-KR" altLang="en-US" sz="1200" dirty="0"/>
              <a:t>이 페이지는 </a:t>
            </a:r>
            <a:r>
              <a:rPr lang="en-US" altLang="ko-KR" sz="1200" dirty="0" err="1"/>
              <a:t>onload</a:t>
            </a:r>
            <a:r>
              <a:rPr lang="en-US" altLang="ko-KR" sz="1200" dirty="0"/>
              <a:t> </a:t>
            </a:r>
            <a:r>
              <a:rPr lang="ko-KR" altLang="en-US" sz="1200" dirty="0" err="1"/>
              <a:t>리스너의</a:t>
            </a:r>
            <a:r>
              <a:rPr lang="ko-KR" altLang="en-US" sz="1200" dirty="0"/>
              <a:t> </a:t>
            </a:r>
            <a:endParaRPr lang="en-US" altLang="ko-KR" sz="1200" dirty="0" smtClean="0"/>
          </a:p>
          <a:p>
            <a:pPr defTabSz="180000"/>
            <a:r>
              <a:rPr lang="ko-KR" altLang="en-US" sz="1200" dirty="0" smtClean="0"/>
              <a:t>사용 </a:t>
            </a:r>
            <a:r>
              <a:rPr lang="ko-KR" altLang="en-US" sz="1200" dirty="0"/>
              <a:t>예를 보여줍니다</a:t>
            </a:r>
          </a:p>
          <a:p>
            <a:pPr defTabSz="180000"/>
            <a:r>
              <a:rPr lang="ko-KR" altLang="en-US" sz="1200" dirty="0"/>
              <a:t>이 페이지가 출력되고 난 바로 </a:t>
            </a:r>
            <a:r>
              <a:rPr lang="ko-KR" altLang="en-US" sz="1200" dirty="0" smtClean="0"/>
              <a:t>직후</a:t>
            </a:r>
            <a:endParaRPr lang="en-US" altLang="ko-KR" sz="1200" dirty="0" smtClean="0"/>
          </a:p>
          <a:p>
            <a:pPr defTabSz="180000"/>
            <a:r>
              <a:rPr lang="en-US" altLang="ko-KR" sz="1200" dirty="0" err="1" smtClean="0"/>
              <a:t>onload</a:t>
            </a:r>
            <a:r>
              <a:rPr lang="en-US" altLang="ko-KR" sz="1200" dirty="0" smtClean="0"/>
              <a:t> </a:t>
            </a:r>
            <a:r>
              <a:rPr lang="ko-KR" altLang="en-US" sz="1200" dirty="0" err="1"/>
              <a:t>리스너를</a:t>
            </a:r>
            <a:r>
              <a:rPr lang="ko-KR" altLang="en-US" sz="1200" dirty="0"/>
              <a:t> 통해 </a:t>
            </a:r>
          </a:p>
          <a:p>
            <a:pPr defTabSz="180000"/>
            <a:r>
              <a:rPr lang="ko-KR" altLang="en-US" sz="1200" dirty="0" err="1"/>
              <a:t>경고창을</a:t>
            </a:r>
            <a:r>
              <a:rPr lang="ko-KR" altLang="en-US" sz="1200" dirty="0"/>
              <a:t> 출력합니다</a:t>
            </a:r>
            <a:r>
              <a:rPr lang="en-US" altLang="ko-KR" sz="1200" dirty="0"/>
              <a:t>.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sp>
        <p:nvSpPr>
          <p:cNvPr id="5" name="타원 4"/>
          <p:cNvSpPr/>
          <p:nvPr/>
        </p:nvSpPr>
        <p:spPr>
          <a:xfrm>
            <a:off x="4340292" y="2136784"/>
            <a:ext cx="216024" cy="288032"/>
          </a:xfrm>
          <a:prstGeom prst="ellipse">
            <a:avLst/>
          </a:prstGeom>
          <a:noFill/>
          <a:ln w="9525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203848" y="1435422"/>
            <a:ext cx="1404156" cy="442674"/>
          </a:xfrm>
          <a:prstGeom prst="wedgeRoundRectCallout">
            <a:avLst>
              <a:gd name="adj1" fmla="val 33434"/>
              <a:gd name="adj2" fmla="val 10983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\</a:t>
            </a:r>
            <a:r>
              <a:rPr lang="ko-KR" altLang="en-US" sz="1000" dirty="0" smtClean="0"/>
              <a:t>는</a:t>
            </a:r>
            <a:r>
              <a:rPr lang="en-US" altLang="ko-KR" sz="1000" dirty="0" smtClean="0"/>
              <a:t> </a:t>
            </a:r>
            <a:r>
              <a:rPr lang="ko-KR" altLang="en-US" sz="1000" dirty="0" smtClean="0"/>
              <a:t>뒤에 </a:t>
            </a:r>
            <a:r>
              <a:rPr lang="en-US" altLang="ko-KR" sz="1000" dirty="0" smtClean="0"/>
              <a:t>&lt;enter&gt; </a:t>
            </a:r>
            <a:r>
              <a:rPr lang="ko-KR" altLang="en-US" sz="1000" dirty="0" smtClean="0"/>
              <a:t>키를 무시하게 만듦</a:t>
            </a:r>
            <a:endParaRPr lang="ko-KR" altLang="en-US" sz="1000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0112" y="1524949"/>
            <a:ext cx="3207817" cy="268326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1960" y="4395010"/>
            <a:ext cx="4671560" cy="149934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115616" y="5111159"/>
            <a:ext cx="2340260" cy="783193"/>
          </a:xfrm>
          <a:prstGeom prst="wedgeRoundRectCallout">
            <a:avLst>
              <a:gd name="adj1" fmla="val 56381"/>
              <a:gd name="adj2" fmla="val 22293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이 예제는 인터넷 </a:t>
            </a:r>
            <a:r>
              <a:rPr lang="ko-KR" altLang="en-US" sz="1000" dirty="0" err="1" smtClean="0"/>
              <a:t>익스플로러에서는</a:t>
            </a:r>
            <a:r>
              <a:rPr lang="ko-KR" altLang="en-US" sz="1000" dirty="0" smtClean="0"/>
              <a:t> 잘 작동하지만</a:t>
            </a:r>
            <a:r>
              <a:rPr lang="en-US" altLang="ko-KR" sz="1000" dirty="0" smtClean="0"/>
              <a:t>, </a:t>
            </a:r>
            <a:r>
              <a:rPr lang="ko-KR" altLang="en-US" sz="1000" dirty="0" smtClean="0"/>
              <a:t>크롬에서는 </a:t>
            </a:r>
            <a:r>
              <a:rPr lang="en-US" altLang="ko-KR" sz="1000" dirty="0" smtClean="0"/>
              <a:t>alert()</a:t>
            </a:r>
            <a:r>
              <a:rPr lang="ko-KR" altLang="en-US" sz="1000" dirty="0" smtClean="0"/>
              <a:t>에 출력되는 경고 창이 반복해서 출력되는 문제가 있으므로 주의할 것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4046217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이미지 로딩 완료와 </a:t>
            </a:r>
            <a:r>
              <a:rPr lang="en-US" altLang="ko-KR" dirty="0" err="1" smtClean="0"/>
              <a:t>onload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sz="2000" dirty="0" smtClean="0"/>
              <a:t>Image</a:t>
            </a:r>
            <a:r>
              <a:rPr lang="ko-KR" altLang="en-US" sz="2000" dirty="0" smtClean="0"/>
              <a:t> 객체</a:t>
            </a:r>
            <a:endParaRPr lang="en-US" altLang="ko-KR" sz="2000" dirty="0" smtClean="0"/>
          </a:p>
          <a:p>
            <a:pPr lvl="1"/>
            <a:r>
              <a:rPr lang="en-US" altLang="ko-KR" sz="1800" dirty="0" smtClean="0"/>
              <a:t>&lt;</a:t>
            </a:r>
            <a:r>
              <a:rPr lang="en-US" altLang="ko-KR" sz="1800" dirty="0" err="1" smtClean="0"/>
              <a:t>img</a:t>
            </a:r>
            <a:r>
              <a:rPr lang="en-US" altLang="ko-KR" sz="1800" dirty="0" smtClean="0"/>
              <a:t>&gt; </a:t>
            </a:r>
            <a:r>
              <a:rPr lang="ko-KR" altLang="en-US" sz="1800" dirty="0" smtClean="0"/>
              <a:t>태그에 의해 생성되는 </a:t>
            </a:r>
            <a:r>
              <a:rPr lang="en-US" altLang="ko-KR" sz="1800" dirty="0" smtClean="0"/>
              <a:t>DOM </a:t>
            </a:r>
            <a:r>
              <a:rPr lang="ko-KR" altLang="en-US" sz="1800" dirty="0" smtClean="0"/>
              <a:t>객체</a:t>
            </a:r>
            <a:endParaRPr lang="en-US" altLang="ko-KR" sz="1800" dirty="0" smtClean="0"/>
          </a:p>
          <a:p>
            <a:pPr lvl="1"/>
            <a:r>
              <a:rPr lang="en-US" altLang="ko-KR" sz="1800" dirty="0" smtClean="0"/>
              <a:t>new Image(); </a:t>
            </a:r>
            <a:r>
              <a:rPr lang="ko-KR" altLang="en-US" sz="1800" dirty="0" smtClean="0"/>
              <a:t>자바스크립트 코드에 의해 생성되는 객체</a:t>
            </a:r>
            <a:endParaRPr lang="en-US" altLang="ko-KR" sz="1800" dirty="0" smtClean="0"/>
          </a:p>
          <a:p>
            <a:r>
              <a:rPr lang="en-US" altLang="ko-KR" sz="2000" dirty="0" err="1"/>
              <a:t>onload</a:t>
            </a:r>
            <a:r>
              <a:rPr lang="ko-KR" altLang="en-US" sz="2000" dirty="0"/>
              <a:t> </a:t>
            </a:r>
            <a:endParaRPr lang="en-US" altLang="ko-KR" sz="2000" dirty="0"/>
          </a:p>
          <a:p>
            <a:pPr lvl="1"/>
            <a:r>
              <a:rPr lang="ko-KR" altLang="en-US" sz="1800" dirty="0"/>
              <a:t>이미지의</a:t>
            </a:r>
            <a:r>
              <a:rPr lang="en-US" altLang="ko-KR" sz="1800" dirty="0"/>
              <a:t> </a:t>
            </a:r>
            <a:r>
              <a:rPr lang="ko-KR" altLang="en-US" sz="1800" dirty="0"/>
              <a:t>로딩이 완료되면 </a:t>
            </a:r>
            <a:r>
              <a:rPr lang="en-US" altLang="ko-KR" sz="1800" dirty="0"/>
              <a:t>Image  </a:t>
            </a:r>
            <a:r>
              <a:rPr lang="ko-KR" altLang="en-US" sz="1800" dirty="0"/>
              <a:t>객체에 발생하는 이벤트</a:t>
            </a:r>
          </a:p>
          <a:p>
            <a:endParaRPr lang="en-US" altLang="ko-KR" sz="2000" dirty="0" smtClean="0"/>
          </a:p>
          <a:p>
            <a:r>
              <a:rPr lang="ko-KR" altLang="en-US" sz="2000" dirty="0" smtClean="0"/>
              <a:t>새로운 이미지를 로딩하는 방법</a:t>
            </a:r>
            <a:endParaRPr lang="en-US" altLang="ko-KR" sz="2000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38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043608" y="4077072"/>
            <a:ext cx="5256584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img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id="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myImg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"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src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="apple.png" width="..." height="..."&gt;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1043608" y="4581128"/>
            <a:ext cx="5256584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var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myImg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=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document.getElementById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("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myImg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"); 		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/>
            <a:r>
              <a:rPr lang="en-US" altLang="ko-KR" sz="1400" b="1" kern="0" dirty="0" err="1">
                <a:solidFill>
                  <a:srgbClr val="000000"/>
                </a:solidFill>
                <a:latin typeface="+mj-ea"/>
                <a:ea typeface="+mj-ea"/>
              </a:rPr>
              <a:t>myImg.src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 = “banana.png";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619672" y="5629396"/>
            <a:ext cx="56313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b</a:t>
            </a:r>
            <a:r>
              <a:rPr lang="en-US" altLang="ko-KR" sz="1400" dirty="0" smtClean="0"/>
              <a:t>anana.png </a:t>
            </a:r>
            <a:r>
              <a:rPr lang="ko-KR" altLang="en-US" sz="1400" dirty="0" smtClean="0"/>
              <a:t>이미지의 로딩이 완료된 </a:t>
            </a:r>
            <a:r>
              <a:rPr lang="en-US" altLang="ko-KR" sz="1400" dirty="0" err="1" smtClean="0"/>
              <a:t>myImg</a:t>
            </a:r>
            <a:r>
              <a:rPr lang="ko-KR" altLang="en-US" sz="1400" dirty="0" smtClean="0"/>
              <a:t>의 </a:t>
            </a:r>
            <a:r>
              <a:rPr lang="en-US" altLang="ko-KR" sz="1400" dirty="0" err="1" smtClean="0"/>
              <a:t>onload</a:t>
            </a:r>
            <a:r>
              <a:rPr lang="en-US" altLang="ko-KR" sz="1400" dirty="0" smtClean="0"/>
              <a:t> </a:t>
            </a:r>
            <a:r>
              <a:rPr lang="ko-KR" altLang="en-US" sz="1400" dirty="0" err="1" smtClean="0"/>
              <a:t>리스너</a:t>
            </a:r>
            <a:r>
              <a:rPr lang="ko-KR" altLang="en-US" sz="1400" dirty="0" smtClean="0"/>
              <a:t> 실행 </a:t>
            </a:r>
            <a:endParaRPr lang="ko-KR" altLang="en-US" sz="1400" dirty="0"/>
          </a:p>
        </p:txBody>
      </p:sp>
      <p:sp>
        <p:nvSpPr>
          <p:cNvPr id="8" name="자유형 7"/>
          <p:cNvSpPr/>
          <p:nvPr/>
        </p:nvSpPr>
        <p:spPr>
          <a:xfrm>
            <a:off x="1902566" y="5055682"/>
            <a:ext cx="373341" cy="609600"/>
          </a:xfrm>
          <a:custGeom>
            <a:avLst/>
            <a:gdLst>
              <a:gd name="connsiteX0" fmla="*/ 0 w 373341"/>
              <a:gd name="connsiteY0" fmla="*/ 0 h 609600"/>
              <a:gd name="connsiteX1" fmla="*/ 318052 w 373341"/>
              <a:gd name="connsiteY1" fmla="*/ 234121 h 609600"/>
              <a:gd name="connsiteX2" fmla="*/ 371061 w 373341"/>
              <a:gd name="connsiteY2" fmla="*/ 609600 h 60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3341" h="609600">
                <a:moveTo>
                  <a:pt x="0" y="0"/>
                </a:moveTo>
                <a:cubicBezTo>
                  <a:pt x="128104" y="66260"/>
                  <a:pt x="256209" y="132521"/>
                  <a:pt x="318052" y="234121"/>
                </a:cubicBezTo>
                <a:cubicBezTo>
                  <a:pt x="379895" y="335721"/>
                  <a:pt x="375478" y="472660"/>
                  <a:pt x="371061" y="609600"/>
                </a:cubicBezTo>
              </a:path>
            </a:pathLst>
          </a:custGeom>
          <a:noFill/>
          <a:ln w="1270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2877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이미지 로딩시 주의할 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잘못된 이미지 로딩 코드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이미지를 로딩하여 이미지 폭을 알아내는 코드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pPr lvl="1"/>
            <a:r>
              <a:rPr lang="ko-KR" altLang="en-US" dirty="0" smtClean="0">
                <a:solidFill>
                  <a:srgbClr val="FF0000"/>
                </a:solidFill>
              </a:rPr>
              <a:t>문제점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pPr lvl="2"/>
            <a:r>
              <a:rPr lang="en-US" altLang="ko-KR" sz="1600" dirty="0" err="1" smtClean="0"/>
              <a:t>myImg.src</a:t>
            </a:r>
            <a:r>
              <a:rPr lang="en-US" altLang="ko-KR" sz="1600" dirty="0" smtClean="0"/>
              <a:t> = "banana.png"; </a:t>
            </a:r>
            <a:r>
              <a:rPr lang="ko-KR" altLang="en-US" sz="1600" dirty="0" smtClean="0"/>
              <a:t>실행 직후 이미지 로딩 완료되지 않음</a:t>
            </a:r>
            <a:endParaRPr lang="en-US" altLang="ko-KR" sz="1600" dirty="0" smtClean="0"/>
          </a:p>
          <a:p>
            <a:pPr lvl="2"/>
            <a:r>
              <a:rPr lang="en-US" altLang="ko-KR" sz="1600" dirty="0" err="1" smtClean="0"/>
              <a:t>var</a:t>
            </a:r>
            <a:r>
              <a:rPr lang="en-US" altLang="ko-KR" sz="1600" dirty="0" smtClean="0"/>
              <a:t> width = </a:t>
            </a:r>
            <a:r>
              <a:rPr lang="en-US" altLang="ko-KR" sz="1600" dirty="0" err="1" smtClean="0"/>
              <a:t>myImg.width</a:t>
            </a:r>
            <a:r>
              <a:rPr lang="en-US" altLang="ko-KR" sz="1600" dirty="0" smtClean="0"/>
              <a:t>; </a:t>
            </a:r>
            <a:r>
              <a:rPr lang="ko-KR" altLang="en-US" sz="1600" dirty="0" smtClean="0"/>
              <a:t>이미지 로딩 완료전이면</a:t>
            </a:r>
            <a:r>
              <a:rPr lang="en-US" altLang="ko-KR" sz="1600" dirty="0" smtClean="0"/>
              <a:t>,</a:t>
            </a:r>
            <a:r>
              <a:rPr lang="ko-KR" altLang="en-US" sz="1600" dirty="0" smtClean="0"/>
              <a:t> </a:t>
            </a:r>
            <a:r>
              <a:rPr lang="en-US" altLang="ko-KR" sz="1600" dirty="0" err="1" smtClean="0"/>
              <a:t>myImg.width</a:t>
            </a:r>
            <a:r>
              <a:rPr lang="en-US" altLang="ko-KR" sz="1600" dirty="0" smtClean="0"/>
              <a:t>=0</a:t>
            </a:r>
          </a:p>
          <a:p>
            <a:r>
              <a:rPr lang="ko-KR" altLang="en-US" dirty="0" smtClean="0"/>
              <a:t>코드 수정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onload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리스너에서</a:t>
            </a:r>
            <a:r>
              <a:rPr lang="ko-KR" altLang="en-US" dirty="0" smtClean="0"/>
              <a:t> 이미지 폭을 알아내는 코드 작성</a:t>
            </a:r>
            <a:endParaRPr lang="en-US" altLang="ko-KR" dirty="0" smtClean="0"/>
          </a:p>
          <a:p>
            <a:pPr lvl="1"/>
            <a:endParaRPr lang="ko-KR" altLang="en-US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39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475656" y="2194989"/>
            <a:ext cx="5328592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var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myImg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=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document.getElementById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("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myImg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");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/>
            <a:r>
              <a:rPr lang="en-US" altLang="ko-KR" sz="1400" b="1" kern="0" dirty="0" err="1">
                <a:solidFill>
                  <a:srgbClr val="000000"/>
                </a:solidFill>
                <a:latin typeface="+mj-ea"/>
                <a:ea typeface="+mj-ea"/>
              </a:rPr>
              <a:t>myImg.src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 = "banana.png"; </a:t>
            </a:r>
            <a:endParaRPr lang="ko-KR" altLang="en-US" sz="1400" b="1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var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width =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myImg.width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; 				// banana.png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이미지의 폭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1367644" y="5013176"/>
            <a:ext cx="5544616" cy="116955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</a:rPr>
              <a:t>var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</a:rPr>
              <a:t>myImg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 =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</a:rPr>
              <a:t>document.getElementById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("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</a:rPr>
              <a:t>myImg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</a:rPr>
              <a:t>");</a:t>
            </a:r>
            <a:endParaRPr lang="en-US" altLang="ko-KR" sz="1400" b="1" kern="0" dirty="0" smtClean="0">
              <a:solidFill>
                <a:srgbClr val="000000"/>
              </a:solidFill>
              <a:latin typeface="+mj-ea"/>
            </a:endParaRPr>
          </a:p>
          <a:p>
            <a:pPr marL="190500" defTabSz="180000" fontAlgn="base" latinLnBrk="0"/>
            <a:r>
              <a:rPr lang="en-US" altLang="ko-KR" sz="1400" b="1" kern="0" dirty="0" err="1" smtClean="0">
                <a:solidFill>
                  <a:srgbClr val="000000"/>
                </a:solidFill>
                <a:latin typeface="+mj-ea"/>
              </a:rPr>
              <a:t>myImg.onload</a:t>
            </a:r>
            <a:r>
              <a:rPr lang="en-US" altLang="ko-KR" sz="1400" b="1" kern="0" dirty="0" smtClean="0">
                <a:solidFill>
                  <a:srgbClr val="000000"/>
                </a:solidFill>
                <a:latin typeface="+mj-ea"/>
              </a:rPr>
              <a:t> 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</a:rPr>
              <a:t>= function () { 		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//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</a:rPr>
              <a:t>이미지 로딩 완료 시 실행</a:t>
            </a:r>
          </a:p>
          <a:p>
            <a:pPr marL="190500" defTabSz="180000" fontAlgn="base" latinLnBrk="0"/>
            <a:r>
              <a:rPr lang="en-US" altLang="ko-KR" sz="1400" b="1" kern="0" dirty="0">
                <a:solidFill>
                  <a:srgbClr val="000000"/>
                </a:solidFill>
                <a:latin typeface="+mj-ea"/>
              </a:rPr>
              <a:t>		</a:t>
            </a:r>
            <a:r>
              <a:rPr lang="en-US" altLang="ko-KR" sz="1400" b="1" kern="0" dirty="0" err="1">
                <a:solidFill>
                  <a:srgbClr val="000000"/>
                </a:solidFill>
                <a:latin typeface="+mj-ea"/>
              </a:rPr>
              <a:t>var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</a:rPr>
              <a:t> width = </a:t>
            </a:r>
            <a:r>
              <a:rPr lang="en-US" altLang="ko-KR" sz="1400" b="1" kern="0" dirty="0" err="1">
                <a:solidFill>
                  <a:srgbClr val="000000"/>
                </a:solidFill>
                <a:latin typeface="+mj-ea"/>
              </a:rPr>
              <a:t>myImg.width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</a:rPr>
              <a:t>; 		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</a:rPr>
              <a:t>//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</a:rPr>
              <a:t>정확한 이미지 폭 읽기</a:t>
            </a:r>
          </a:p>
          <a:p>
            <a:pPr marL="190500" defTabSz="180000" fontAlgn="base" latinLnBrk="0"/>
            <a:r>
              <a:rPr lang="en-US" altLang="ko-KR" sz="1400" b="1" kern="0" dirty="0">
                <a:solidFill>
                  <a:srgbClr val="000000"/>
                </a:solidFill>
                <a:latin typeface="+mj-ea"/>
              </a:rPr>
              <a:t>}</a:t>
            </a:r>
            <a:endParaRPr lang="ko-KR" altLang="en-US" sz="1400" b="1" kern="0" dirty="0">
              <a:solidFill>
                <a:srgbClr val="000000"/>
              </a:solidFill>
              <a:latin typeface="+mj-ea"/>
            </a:endParaRPr>
          </a:p>
          <a:p>
            <a:pPr marL="190500" defTabSz="180000" fontAlgn="base" latinLnBrk="0"/>
            <a:r>
              <a:rPr lang="en-US" altLang="ko-KR" sz="1400" kern="0" dirty="0" err="1" smtClean="0">
                <a:solidFill>
                  <a:srgbClr val="000000"/>
                </a:solidFill>
                <a:latin typeface="+mj-ea"/>
                <a:ea typeface="+mj-ea"/>
              </a:rPr>
              <a:t>myImg.src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= “banana.png"; 			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	//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이미지 로딩 </a:t>
            </a:r>
            <a:r>
              <a:rPr lang="ko-KR" altLang="en-US" sz="1400" kern="0" dirty="0" smtClean="0">
                <a:solidFill>
                  <a:srgbClr val="000000"/>
                </a:solidFill>
                <a:latin typeface="+mj-ea"/>
                <a:ea typeface="+mj-ea"/>
              </a:rPr>
              <a:t>지시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771546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7073" y="911846"/>
            <a:ext cx="5924550" cy="4629150"/>
          </a:xfrm>
          <a:prstGeom prst="rect">
            <a:avLst/>
          </a:prstGeom>
        </p:spPr>
      </p:pic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브라우저에 발생하는 다양한 이벤트들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7794003" y="2205332"/>
            <a:ext cx="1314501" cy="715089"/>
          </a:xfrm>
          <a:prstGeom prst="roundRect">
            <a:avLst/>
          </a:prstGeom>
          <a:solidFill>
            <a:srgbClr val="C9E7A7"/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 err="1" smtClean="0">
                <a:solidFill>
                  <a:srgbClr val="C00000"/>
                </a:solidFill>
              </a:rPr>
              <a:t>dblclick</a:t>
            </a:r>
            <a:r>
              <a:rPr lang="en-US" altLang="ko-KR" sz="1200" b="1" dirty="0" smtClean="0">
                <a:solidFill>
                  <a:srgbClr val="C00000"/>
                </a:solidFill>
              </a:rPr>
              <a:t> </a:t>
            </a:r>
            <a:r>
              <a:rPr lang="ko-KR" altLang="en-US" sz="1200" b="1" dirty="0" smtClean="0">
                <a:solidFill>
                  <a:srgbClr val="C00000"/>
                </a:solidFill>
              </a:rPr>
              <a:t>이벤트</a:t>
            </a:r>
            <a:endParaRPr lang="en-US" altLang="ko-KR" sz="1200" b="1" dirty="0" smtClean="0">
              <a:solidFill>
                <a:srgbClr val="C00000"/>
              </a:solidFill>
            </a:endParaRPr>
          </a:p>
          <a:p>
            <a:pPr algn="ctr"/>
            <a:r>
              <a:rPr lang="en-US" altLang="ko-KR" sz="1200" dirty="0" smtClean="0">
                <a:solidFill>
                  <a:srgbClr val="C00000"/>
                </a:solidFill>
              </a:rPr>
              <a:t>(</a:t>
            </a:r>
            <a:r>
              <a:rPr lang="ko-KR" altLang="en-US" sz="1200" dirty="0" smtClean="0">
                <a:solidFill>
                  <a:srgbClr val="C00000"/>
                </a:solidFill>
              </a:rPr>
              <a:t>마우스 </a:t>
            </a:r>
            <a:endParaRPr lang="en-US" altLang="ko-KR" sz="1200" dirty="0" smtClean="0">
              <a:solidFill>
                <a:srgbClr val="C00000"/>
              </a:solidFill>
            </a:endParaRPr>
          </a:p>
          <a:p>
            <a:pPr algn="ctr"/>
            <a:r>
              <a:rPr lang="ko-KR" altLang="en-US" sz="1200" dirty="0" smtClean="0">
                <a:solidFill>
                  <a:srgbClr val="C00000"/>
                </a:solidFill>
              </a:rPr>
              <a:t>더블클릭 시</a:t>
            </a:r>
            <a:r>
              <a:rPr lang="en-US" altLang="ko-KR" sz="1200" dirty="0" smtClean="0">
                <a:solidFill>
                  <a:srgbClr val="C00000"/>
                </a:solidFill>
              </a:rPr>
              <a:t>)</a:t>
            </a:r>
            <a:endParaRPr lang="en-US" altLang="ko-KR" sz="1200" dirty="0">
              <a:solidFill>
                <a:srgbClr val="C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59729" y="6145637"/>
            <a:ext cx="1371074" cy="510778"/>
          </a:xfrm>
          <a:prstGeom prst="roundRect">
            <a:avLst/>
          </a:prstGeom>
          <a:solidFill>
            <a:srgbClr val="C9E7A7"/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rgbClr val="C00000"/>
                </a:solidFill>
              </a:rPr>
              <a:t>keypress </a:t>
            </a:r>
            <a:r>
              <a:rPr lang="ko-KR" altLang="en-US" sz="1200" b="1" dirty="0" smtClean="0">
                <a:solidFill>
                  <a:srgbClr val="C00000"/>
                </a:solidFill>
              </a:rPr>
              <a:t>이벤트</a:t>
            </a:r>
            <a:endParaRPr lang="en-US" altLang="ko-KR" sz="1200" b="1" dirty="0" smtClean="0">
              <a:solidFill>
                <a:srgbClr val="C00000"/>
              </a:solidFill>
            </a:endParaRPr>
          </a:p>
          <a:p>
            <a:pPr algn="ctr"/>
            <a:r>
              <a:rPr lang="en-US" altLang="ko-KR" sz="1200" dirty="0" smtClean="0">
                <a:solidFill>
                  <a:srgbClr val="C00000"/>
                </a:solidFill>
              </a:rPr>
              <a:t>(</a:t>
            </a:r>
            <a:r>
              <a:rPr lang="ko-KR" altLang="en-US" sz="1200" dirty="0" smtClean="0">
                <a:solidFill>
                  <a:srgbClr val="C00000"/>
                </a:solidFill>
              </a:rPr>
              <a:t>키를 </a:t>
            </a:r>
            <a:r>
              <a:rPr lang="ko-KR" altLang="en-US" sz="1200" dirty="0">
                <a:solidFill>
                  <a:srgbClr val="C00000"/>
                </a:solidFill>
              </a:rPr>
              <a:t>누를 </a:t>
            </a:r>
            <a:r>
              <a:rPr lang="ko-KR" altLang="en-US" sz="1200" dirty="0" smtClean="0">
                <a:solidFill>
                  <a:srgbClr val="C00000"/>
                </a:solidFill>
              </a:rPr>
              <a:t>때</a:t>
            </a:r>
            <a:r>
              <a:rPr lang="en-US" altLang="ko-KR" sz="1200" dirty="0" smtClean="0">
                <a:solidFill>
                  <a:srgbClr val="C00000"/>
                </a:solidFill>
              </a:rPr>
              <a:t>)</a:t>
            </a:r>
            <a:endParaRPr lang="ko-KR" altLang="en-US" sz="1200" dirty="0">
              <a:solidFill>
                <a:srgbClr val="C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131865" y="6145637"/>
            <a:ext cx="1562418" cy="510778"/>
          </a:xfrm>
          <a:prstGeom prst="roundRect">
            <a:avLst/>
          </a:prstGeom>
          <a:solidFill>
            <a:srgbClr val="C9E7A7"/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 err="1" smtClean="0">
                <a:solidFill>
                  <a:srgbClr val="C00000"/>
                </a:solidFill>
              </a:rPr>
              <a:t>keyup</a:t>
            </a:r>
            <a:r>
              <a:rPr lang="en-US" altLang="ko-KR" sz="1200" b="1" dirty="0" smtClean="0">
                <a:solidFill>
                  <a:srgbClr val="C00000"/>
                </a:solidFill>
              </a:rPr>
              <a:t> </a:t>
            </a:r>
            <a:r>
              <a:rPr lang="ko-KR" altLang="en-US" sz="1200" b="1" dirty="0" smtClean="0">
                <a:solidFill>
                  <a:srgbClr val="C00000"/>
                </a:solidFill>
              </a:rPr>
              <a:t>이벤트</a:t>
            </a:r>
            <a:endParaRPr lang="en-US" altLang="ko-KR" sz="1200" b="1" dirty="0" smtClean="0">
              <a:solidFill>
                <a:srgbClr val="C00000"/>
              </a:solidFill>
            </a:endParaRPr>
          </a:p>
          <a:p>
            <a:pPr algn="ctr"/>
            <a:r>
              <a:rPr lang="en-US" altLang="ko-KR" sz="1200" dirty="0" smtClean="0">
                <a:solidFill>
                  <a:srgbClr val="C00000"/>
                </a:solidFill>
              </a:rPr>
              <a:t>(</a:t>
            </a:r>
            <a:r>
              <a:rPr lang="ko-KR" altLang="en-US" sz="1200" dirty="0">
                <a:solidFill>
                  <a:srgbClr val="C00000"/>
                </a:solidFill>
              </a:rPr>
              <a:t>누른 키를 놓을 </a:t>
            </a:r>
            <a:r>
              <a:rPr lang="ko-KR" altLang="en-US" sz="1200" dirty="0" smtClean="0">
                <a:solidFill>
                  <a:srgbClr val="C00000"/>
                </a:solidFill>
              </a:rPr>
              <a:t>때</a:t>
            </a:r>
            <a:r>
              <a:rPr lang="en-US" altLang="ko-KR" sz="1200" dirty="0" smtClean="0">
                <a:solidFill>
                  <a:srgbClr val="C00000"/>
                </a:solidFill>
              </a:rPr>
              <a:t>)</a:t>
            </a:r>
            <a:endParaRPr lang="ko-KR" altLang="en-US" sz="1200" dirty="0">
              <a:solidFill>
                <a:srgbClr val="C0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22923" y="3754373"/>
            <a:ext cx="1267447" cy="715089"/>
          </a:xfrm>
          <a:prstGeom prst="roundRect">
            <a:avLst/>
          </a:prstGeom>
          <a:solidFill>
            <a:srgbClr val="C9E7A7"/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rgbClr val="C00000"/>
                </a:solidFill>
              </a:rPr>
              <a:t>load </a:t>
            </a:r>
            <a:r>
              <a:rPr lang="ko-KR" altLang="en-US" sz="1200" b="1" dirty="0" smtClean="0">
                <a:solidFill>
                  <a:srgbClr val="C00000"/>
                </a:solidFill>
              </a:rPr>
              <a:t>이벤트</a:t>
            </a:r>
            <a:endParaRPr lang="en-US" altLang="ko-KR" sz="1200" b="1" dirty="0" smtClean="0">
              <a:solidFill>
                <a:srgbClr val="C00000"/>
              </a:solidFill>
            </a:endParaRPr>
          </a:p>
          <a:p>
            <a:pPr algn="ctr"/>
            <a:r>
              <a:rPr lang="en-US" altLang="ko-KR" sz="1200" dirty="0" smtClean="0">
                <a:solidFill>
                  <a:srgbClr val="C00000"/>
                </a:solidFill>
              </a:rPr>
              <a:t>(</a:t>
            </a:r>
            <a:r>
              <a:rPr lang="ko-KR" altLang="en-US" sz="1200" dirty="0">
                <a:solidFill>
                  <a:srgbClr val="C00000"/>
                </a:solidFill>
              </a:rPr>
              <a:t>이미지의 </a:t>
            </a:r>
            <a:r>
              <a:rPr lang="ko-KR" altLang="en-US" sz="1200" dirty="0" smtClean="0">
                <a:solidFill>
                  <a:srgbClr val="C00000"/>
                </a:solidFill>
              </a:rPr>
              <a:t>로딩</a:t>
            </a:r>
            <a:endParaRPr lang="en-US" altLang="ko-KR" sz="1200" dirty="0">
              <a:solidFill>
                <a:srgbClr val="C00000"/>
              </a:solidFill>
            </a:endParaRPr>
          </a:p>
          <a:p>
            <a:pPr algn="ctr"/>
            <a:r>
              <a:rPr lang="ko-KR" altLang="en-US" sz="1200" dirty="0" smtClean="0">
                <a:solidFill>
                  <a:srgbClr val="C00000"/>
                </a:solidFill>
              </a:rPr>
              <a:t>완료 시</a:t>
            </a:r>
            <a:r>
              <a:rPr lang="en-US" altLang="ko-KR" sz="1200" dirty="0" smtClean="0">
                <a:solidFill>
                  <a:srgbClr val="C00000"/>
                </a:solidFill>
              </a:rPr>
              <a:t>)</a:t>
            </a:r>
            <a:endParaRPr lang="en-US" altLang="ko-KR" sz="1200" dirty="0">
              <a:solidFill>
                <a:srgbClr val="C0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808287" y="3478656"/>
            <a:ext cx="1285932" cy="715089"/>
          </a:xfrm>
          <a:prstGeom prst="roundRect">
            <a:avLst/>
          </a:prstGeom>
          <a:solidFill>
            <a:srgbClr val="C9E7A7"/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rgbClr val="C00000"/>
                </a:solidFill>
              </a:rPr>
              <a:t>change </a:t>
            </a:r>
            <a:r>
              <a:rPr lang="ko-KR" altLang="en-US" sz="1200" b="1" dirty="0" smtClean="0">
                <a:solidFill>
                  <a:srgbClr val="C00000"/>
                </a:solidFill>
              </a:rPr>
              <a:t>이벤트</a:t>
            </a:r>
            <a:endParaRPr lang="en-US" altLang="ko-KR" sz="1200" b="1" dirty="0" smtClean="0">
              <a:solidFill>
                <a:srgbClr val="C00000"/>
              </a:solidFill>
            </a:endParaRPr>
          </a:p>
          <a:p>
            <a:pPr algn="ctr"/>
            <a:r>
              <a:rPr lang="en-US" altLang="ko-KR" sz="1200" dirty="0" smtClean="0">
                <a:solidFill>
                  <a:srgbClr val="C00000"/>
                </a:solidFill>
              </a:rPr>
              <a:t>(</a:t>
            </a:r>
            <a:r>
              <a:rPr lang="ko-KR" altLang="en-US" sz="1200" dirty="0" smtClean="0">
                <a:solidFill>
                  <a:srgbClr val="C00000"/>
                </a:solidFill>
              </a:rPr>
              <a:t>라디오버튼 </a:t>
            </a:r>
            <a:endParaRPr lang="en-US" altLang="ko-KR" sz="1200" dirty="0" smtClean="0">
              <a:solidFill>
                <a:srgbClr val="C00000"/>
              </a:solidFill>
            </a:endParaRPr>
          </a:p>
          <a:p>
            <a:pPr algn="ctr"/>
            <a:r>
              <a:rPr lang="ko-KR" altLang="en-US" sz="1200" dirty="0" smtClean="0">
                <a:solidFill>
                  <a:srgbClr val="C00000"/>
                </a:solidFill>
              </a:rPr>
              <a:t>선택 </a:t>
            </a:r>
            <a:r>
              <a:rPr lang="ko-KR" altLang="en-US" sz="1200" dirty="0">
                <a:solidFill>
                  <a:srgbClr val="C00000"/>
                </a:solidFill>
              </a:rPr>
              <a:t>시</a:t>
            </a:r>
            <a:r>
              <a:rPr lang="en-US" altLang="ko-KR" sz="1200" dirty="0" smtClean="0">
                <a:solidFill>
                  <a:srgbClr val="C00000"/>
                </a:solidFill>
              </a:rPr>
              <a:t>)</a:t>
            </a:r>
            <a:endParaRPr lang="ko-KR" altLang="en-US" sz="1200" dirty="0">
              <a:solidFill>
                <a:srgbClr val="C0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803936" y="4797620"/>
            <a:ext cx="1181652" cy="715089"/>
          </a:xfrm>
          <a:prstGeom prst="roundRect">
            <a:avLst/>
          </a:prstGeom>
          <a:solidFill>
            <a:srgbClr val="C9E7A7"/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rgbClr val="C00000"/>
                </a:solidFill>
              </a:rPr>
              <a:t>resize </a:t>
            </a:r>
            <a:r>
              <a:rPr lang="ko-KR" altLang="en-US" sz="1200" b="1" dirty="0">
                <a:solidFill>
                  <a:srgbClr val="C00000"/>
                </a:solidFill>
              </a:rPr>
              <a:t>이벤트</a:t>
            </a:r>
          </a:p>
          <a:p>
            <a:pPr algn="ctr"/>
            <a:r>
              <a:rPr lang="en-US" altLang="ko-KR" sz="1200" dirty="0" smtClean="0">
                <a:solidFill>
                  <a:srgbClr val="C00000"/>
                </a:solidFill>
              </a:rPr>
              <a:t>(</a:t>
            </a:r>
            <a:r>
              <a:rPr lang="ko-KR" altLang="en-US" sz="1200" dirty="0" smtClean="0">
                <a:solidFill>
                  <a:srgbClr val="C00000"/>
                </a:solidFill>
              </a:rPr>
              <a:t>윈도우 크기</a:t>
            </a:r>
            <a:endParaRPr lang="en-US" altLang="ko-KR" sz="1200" dirty="0" smtClean="0">
              <a:solidFill>
                <a:srgbClr val="C00000"/>
              </a:solidFill>
            </a:endParaRPr>
          </a:p>
          <a:p>
            <a:pPr algn="ctr"/>
            <a:r>
              <a:rPr lang="ko-KR" altLang="en-US" sz="1200" dirty="0" smtClean="0">
                <a:solidFill>
                  <a:srgbClr val="C00000"/>
                </a:solidFill>
              </a:rPr>
              <a:t> 변경 시</a:t>
            </a:r>
            <a:r>
              <a:rPr lang="en-US" altLang="ko-KR" sz="1200" dirty="0" smtClean="0">
                <a:solidFill>
                  <a:srgbClr val="C00000"/>
                </a:solidFill>
              </a:rPr>
              <a:t>)</a:t>
            </a:r>
          </a:p>
        </p:txBody>
      </p:sp>
      <p:cxnSp>
        <p:nvCxnSpPr>
          <p:cNvPr id="12" name="직선 화살표 연결선 11"/>
          <p:cNvCxnSpPr/>
          <p:nvPr/>
        </p:nvCxnSpPr>
        <p:spPr>
          <a:xfrm>
            <a:off x="1490370" y="4111919"/>
            <a:ext cx="651185" cy="81826"/>
          </a:xfrm>
          <a:prstGeom prst="straightConnector1">
            <a:avLst/>
          </a:prstGeom>
          <a:ln w="12700">
            <a:solidFill>
              <a:srgbClr val="C00000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자유형 12"/>
          <p:cNvSpPr/>
          <p:nvPr/>
        </p:nvSpPr>
        <p:spPr>
          <a:xfrm flipV="1">
            <a:off x="5147299" y="4557188"/>
            <a:ext cx="826234" cy="1588448"/>
          </a:xfrm>
          <a:custGeom>
            <a:avLst/>
            <a:gdLst>
              <a:gd name="connsiteX0" fmla="*/ 1794933 w 1794933"/>
              <a:gd name="connsiteY0" fmla="*/ 0 h 389467"/>
              <a:gd name="connsiteX1" fmla="*/ 347133 w 1794933"/>
              <a:gd name="connsiteY1" fmla="*/ 169334 h 389467"/>
              <a:gd name="connsiteX2" fmla="*/ 0 w 1794933"/>
              <a:gd name="connsiteY2" fmla="*/ 389467 h 389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94933" h="389467">
                <a:moveTo>
                  <a:pt x="1794933" y="0"/>
                </a:moveTo>
                <a:cubicBezTo>
                  <a:pt x="1220610" y="52211"/>
                  <a:pt x="646288" y="104423"/>
                  <a:pt x="347133" y="169334"/>
                </a:cubicBezTo>
                <a:cubicBezTo>
                  <a:pt x="47977" y="234245"/>
                  <a:pt x="23988" y="311856"/>
                  <a:pt x="0" y="389467"/>
                </a:cubicBezTo>
              </a:path>
            </a:pathLst>
          </a:custGeom>
          <a:noFill/>
          <a:ln>
            <a:solidFill>
              <a:srgbClr val="C00000"/>
            </a:solidFill>
            <a:prstDash val="sysDot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화살표 연결선 17"/>
          <p:cNvCxnSpPr/>
          <p:nvPr/>
        </p:nvCxnSpPr>
        <p:spPr>
          <a:xfrm flipH="1" flipV="1">
            <a:off x="7648885" y="5155164"/>
            <a:ext cx="194547" cy="2"/>
          </a:xfrm>
          <a:prstGeom prst="straightConnector1">
            <a:avLst/>
          </a:prstGeom>
          <a:ln w="12700">
            <a:solidFill>
              <a:srgbClr val="C00000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자유형 29"/>
          <p:cNvSpPr/>
          <p:nvPr/>
        </p:nvSpPr>
        <p:spPr>
          <a:xfrm flipV="1">
            <a:off x="5890388" y="3677342"/>
            <a:ext cx="1947555" cy="467933"/>
          </a:xfrm>
          <a:custGeom>
            <a:avLst/>
            <a:gdLst>
              <a:gd name="connsiteX0" fmla="*/ 905934 w 905934"/>
              <a:gd name="connsiteY0" fmla="*/ 702733 h 702733"/>
              <a:gd name="connsiteX1" fmla="*/ 211667 w 905934"/>
              <a:gd name="connsiteY1" fmla="*/ 482600 h 702733"/>
              <a:gd name="connsiteX2" fmla="*/ 0 w 905934"/>
              <a:gd name="connsiteY2" fmla="*/ 0 h 702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05934" h="702733">
                <a:moveTo>
                  <a:pt x="905934" y="702733"/>
                </a:moveTo>
                <a:cubicBezTo>
                  <a:pt x="634295" y="651227"/>
                  <a:pt x="362656" y="599722"/>
                  <a:pt x="211667" y="482600"/>
                </a:cubicBezTo>
                <a:cubicBezTo>
                  <a:pt x="60678" y="365478"/>
                  <a:pt x="30339" y="182739"/>
                  <a:pt x="0" y="0"/>
                </a:cubicBezTo>
              </a:path>
            </a:pathLst>
          </a:custGeom>
          <a:noFill/>
          <a:ln>
            <a:solidFill>
              <a:srgbClr val="C00000"/>
            </a:solidFill>
            <a:prstDash val="sysDot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2467947" y="6118330"/>
            <a:ext cx="1262405" cy="715089"/>
          </a:xfrm>
          <a:prstGeom prst="roundRect">
            <a:avLst/>
          </a:prstGeom>
          <a:solidFill>
            <a:srgbClr val="C9E7A7"/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rgbClr val="C00000"/>
                </a:solidFill>
              </a:rPr>
              <a:t>submit </a:t>
            </a:r>
            <a:r>
              <a:rPr lang="ko-KR" altLang="en-US" sz="1200" b="1" dirty="0" smtClean="0">
                <a:solidFill>
                  <a:srgbClr val="C00000"/>
                </a:solidFill>
              </a:rPr>
              <a:t>이벤트</a:t>
            </a:r>
            <a:endParaRPr lang="en-US" altLang="ko-KR" sz="1200" b="1" dirty="0" smtClean="0">
              <a:solidFill>
                <a:srgbClr val="C00000"/>
              </a:solidFill>
            </a:endParaRPr>
          </a:p>
          <a:p>
            <a:pPr algn="ctr"/>
            <a:r>
              <a:rPr lang="en-US" altLang="ko-KR" sz="1200" dirty="0" smtClean="0">
                <a:solidFill>
                  <a:srgbClr val="C00000"/>
                </a:solidFill>
              </a:rPr>
              <a:t>(submit </a:t>
            </a:r>
            <a:r>
              <a:rPr lang="ko-KR" altLang="en-US" sz="1200" dirty="0" smtClean="0">
                <a:solidFill>
                  <a:srgbClr val="C00000"/>
                </a:solidFill>
              </a:rPr>
              <a:t>버튼</a:t>
            </a:r>
            <a:endParaRPr lang="en-US" altLang="ko-KR" sz="1200" dirty="0" smtClean="0">
              <a:solidFill>
                <a:srgbClr val="C00000"/>
              </a:solidFill>
            </a:endParaRPr>
          </a:p>
          <a:p>
            <a:pPr algn="ctr"/>
            <a:r>
              <a:rPr lang="ko-KR" altLang="en-US" sz="1200" dirty="0" smtClean="0">
                <a:solidFill>
                  <a:srgbClr val="C00000"/>
                </a:solidFill>
              </a:rPr>
              <a:t> 클릭 시</a:t>
            </a:r>
            <a:r>
              <a:rPr lang="en-US" altLang="ko-KR" sz="1200" dirty="0" smtClean="0">
                <a:solidFill>
                  <a:srgbClr val="C00000"/>
                </a:solidFill>
              </a:rPr>
              <a:t>)</a:t>
            </a:r>
            <a:endParaRPr lang="en-US" altLang="ko-KR" sz="1200" dirty="0">
              <a:solidFill>
                <a:srgbClr val="C00000"/>
              </a:solidFill>
            </a:endParaRPr>
          </a:p>
        </p:txBody>
      </p:sp>
      <p:cxnSp>
        <p:nvCxnSpPr>
          <p:cNvPr id="35" name="직선 화살표 연결선 34"/>
          <p:cNvCxnSpPr>
            <a:stCxn id="34" idx="0"/>
          </p:cNvCxnSpPr>
          <p:nvPr/>
        </p:nvCxnSpPr>
        <p:spPr>
          <a:xfrm flipV="1">
            <a:off x="3099150" y="5212424"/>
            <a:ext cx="127201" cy="905906"/>
          </a:xfrm>
          <a:prstGeom prst="straightConnector1">
            <a:avLst/>
          </a:prstGeom>
          <a:ln w="12700">
            <a:solidFill>
              <a:srgbClr val="C00000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3953765" y="6103636"/>
            <a:ext cx="1122291" cy="715089"/>
          </a:xfrm>
          <a:prstGeom prst="roundRect">
            <a:avLst/>
          </a:prstGeom>
          <a:solidFill>
            <a:srgbClr val="C9E7A7"/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rgbClr val="C00000"/>
                </a:solidFill>
              </a:rPr>
              <a:t>reset </a:t>
            </a:r>
            <a:r>
              <a:rPr lang="ko-KR" altLang="en-US" sz="1200" b="1" dirty="0" smtClean="0">
                <a:solidFill>
                  <a:srgbClr val="C00000"/>
                </a:solidFill>
              </a:rPr>
              <a:t>이벤트</a:t>
            </a:r>
            <a:endParaRPr lang="en-US" altLang="ko-KR" sz="1200" b="1" dirty="0" smtClean="0">
              <a:solidFill>
                <a:srgbClr val="C00000"/>
              </a:solidFill>
            </a:endParaRPr>
          </a:p>
          <a:p>
            <a:pPr algn="ctr"/>
            <a:r>
              <a:rPr lang="en-US" altLang="ko-KR" sz="1200" dirty="0" smtClean="0">
                <a:solidFill>
                  <a:srgbClr val="C00000"/>
                </a:solidFill>
              </a:rPr>
              <a:t>(reset </a:t>
            </a:r>
            <a:r>
              <a:rPr lang="ko-KR" altLang="en-US" sz="1200" dirty="0" smtClean="0">
                <a:solidFill>
                  <a:srgbClr val="C00000"/>
                </a:solidFill>
              </a:rPr>
              <a:t>버튼</a:t>
            </a:r>
            <a:endParaRPr lang="en-US" altLang="ko-KR" sz="1200" dirty="0" smtClean="0">
              <a:solidFill>
                <a:srgbClr val="C00000"/>
              </a:solidFill>
            </a:endParaRPr>
          </a:p>
          <a:p>
            <a:pPr algn="ctr"/>
            <a:r>
              <a:rPr lang="ko-KR" altLang="en-US" sz="1200" dirty="0" smtClean="0">
                <a:solidFill>
                  <a:srgbClr val="C00000"/>
                </a:solidFill>
              </a:rPr>
              <a:t> 클릭 시</a:t>
            </a:r>
            <a:r>
              <a:rPr lang="en-US" altLang="ko-KR" sz="1200" dirty="0" smtClean="0">
                <a:solidFill>
                  <a:srgbClr val="C00000"/>
                </a:solidFill>
              </a:rPr>
              <a:t>)</a:t>
            </a:r>
            <a:endParaRPr lang="en-US" altLang="ko-KR" sz="1200" dirty="0">
              <a:solidFill>
                <a:srgbClr val="C00000"/>
              </a:solidFill>
            </a:endParaRPr>
          </a:p>
        </p:txBody>
      </p:sp>
      <p:cxnSp>
        <p:nvCxnSpPr>
          <p:cNvPr id="41" name="직선 화살표 연결선 40"/>
          <p:cNvCxnSpPr/>
          <p:nvPr/>
        </p:nvCxnSpPr>
        <p:spPr>
          <a:xfrm flipH="1" flipV="1">
            <a:off x="3928088" y="5212424"/>
            <a:ext cx="586824" cy="891212"/>
          </a:xfrm>
          <a:prstGeom prst="straightConnector1">
            <a:avLst/>
          </a:prstGeom>
          <a:ln w="12700">
            <a:solidFill>
              <a:srgbClr val="C00000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자유형 44"/>
          <p:cNvSpPr/>
          <p:nvPr/>
        </p:nvSpPr>
        <p:spPr>
          <a:xfrm flipV="1">
            <a:off x="5208667" y="4548813"/>
            <a:ext cx="2528093" cy="1596821"/>
          </a:xfrm>
          <a:custGeom>
            <a:avLst/>
            <a:gdLst>
              <a:gd name="connsiteX0" fmla="*/ 1794933 w 1794933"/>
              <a:gd name="connsiteY0" fmla="*/ 0 h 389467"/>
              <a:gd name="connsiteX1" fmla="*/ 347133 w 1794933"/>
              <a:gd name="connsiteY1" fmla="*/ 169334 h 389467"/>
              <a:gd name="connsiteX2" fmla="*/ 0 w 1794933"/>
              <a:gd name="connsiteY2" fmla="*/ 389467 h 389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94933" h="389467">
                <a:moveTo>
                  <a:pt x="1794933" y="0"/>
                </a:moveTo>
                <a:cubicBezTo>
                  <a:pt x="1220610" y="52211"/>
                  <a:pt x="646288" y="104423"/>
                  <a:pt x="347133" y="169334"/>
                </a:cubicBezTo>
                <a:cubicBezTo>
                  <a:pt x="47977" y="234245"/>
                  <a:pt x="23988" y="311856"/>
                  <a:pt x="0" y="389467"/>
                </a:cubicBezTo>
              </a:path>
            </a:pathLst>
          </a:custGeom>
          <a:noFill/>
          <a:ln>
            <a:solidFill>
              <a:srgbClr val="C00000"/>
            </a:solidFill>
            <a:prstDash val="sysDot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52"/>
          <p:cNvSpPr txBox="1"/>
          <p:nvPr/>
        </p:nvSpPr>
        <p:spPr>
          <a:xfrm>
            <a:off x="620885" y="6085950"/>
            <a:ext cx="1347981" cy="510778"/>
          </a:xfrm>
          <a:prstGeom prst="roundRect">
            <a:avLst/>
          </a:prstGeom>
          <a:solidFill>
            <a:srgbClr val="C9E7A7"/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rgbClr val="C00000"/>
                </a:solidFill>
              </a:rPr>
              <a:t>click </a:t>
            </a:r>
            <a:r>
              <a:rPr lang="ko-KR" altLang="en-US" sz="1200" b="1" dirty="0" smtClean="0">
                <a:solidFill>
                  <a:srgbClr val="C00000"/>
                </a:solidFill>
              </a:rPr>
              <a:t>이벤트</a:t>
            </a:r>
            <a:endParaRPr lang="en-US" altLang="ko-KR" sz="1200" b="1" dirty="0" smtClean="0">
              <a:solidFill>
                <a:srgbClr val="C00000"/>
              </a:solidFill>
            </a:endParaRPr>
          </a:p>
          <a:p>
            <a:pPr algn="ctr"/>
            <a:r>
              <a:rPr lang="en-US" altLang="ko-KR" sz="1200" dirty="0" smtClean="0">
                <a:solidFill>
                  <a:srgbClr val="C00000"/>
                </a:solidFill>
              </a:rPr>
              <a:t>(</a:t>
            </a:r>
            <a:r>
              <a:rPr lang="ko-KR" altLang="en-US" sz="1200" dirty="0" smtClean="0">
                <a:solidFill>
                  <a:srgbClr val="C00000"/>
                </a:solidFill>
              </a:rPr>
              <a:t>마우</a:t>
            </a:r>
            <a:r>
              <a:rPr lang="ko-KR" altLang="en-US" sz="1200" dirty="0">
                <a:solidFill>
                  <a:srgbClr val="C00000"/>
                </a:solidFill>
              </a:rPr>
              <a:t>스</a:t>
            </a:r>
            <a:r>
              <a:rPr lang="ko-KR" altLang="en-US" sz="1200" dirty="0" smtClean="0">
                <a:solidFill>
                  <a:srgbClr val="C00000"/>
                </a:solidFill>
              </a:rPr>
              <a:t> 클릭 시</a:t>
            </a:r>
            <a:r>
              <a:rPr lang="en-US" altLang="ko-KR" sz="1200" dirty="0" smtClean="0">
                <a:solidFill>
                  <a:srgbClr val="C00000"/>
                </a:solidFill>
              </a:rPr>
              <a:t>)</a:t>
            </a:r>
            <a:endParaRPr lang="en-US" altLang="ko-KR" sz="1200" dirty="0">
              <a:solidFill>
                <a:srgbClr val="C00000"/>
              </a:solidFill>
            </a:endParaRPr>
          </a:p>
        </p:txBody>
      </p:sp>
      <p:cxnSp>
        <p:nvCxnSpPr>
          <p:cNvPr id="54" name="직선 화살표 연결선 53"/>
          <p:cNvCxnSpPr>
            <a:stCxn id="53" idx="0"/>
          </p:cNvCxnSpPr>
          <p:nvPr/>
        </p:nvCxnSpPr>
        <p:spPr>
          <a:xfrm flipV="1">
            <a:off x="1294876" y="5212425"/>
            <a:ext cx="1088036" cy="873525"/>
          </a:xfrm>
          <a:prstGeom prst="straightConnector1">
            <a:avLst/>
          </a:prstGeom>
          <a:ln w="12700">
            <a:solidFill>
              <a:srgbClr val="C00000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63673" y="2205332"/>
            <a:ext cx="1430457" cy="715089"/>
          </a:xfrm>
          <a:prstGeom prst="roundRect">
            <a:avLst/>
          </a:prstGeom>
          <a:solidFill>
            <a:srgbClr val="C9E7A7"/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rgbClr val="C00000"/>
                </a:solidFill>
              </a:rPr>
              <a:t>load </a:t>
            </a:r>
            <a:r>
              <a:rPr lang="ko-KR" altLang="en-US" sz="1200" b="1" dirty="0" smtClean="0">
                <a:solidFill>
                  <a:srgbClr val="C00000"/>
                </a:solidFill>
              </a:rPr>
              <a:t>이벤트</a:t>
            </a:r>
            <a:endParaRPr lang="en-US" altLang="ko-KR" sz="1200" b="1" dirty="0" smtClean="0">
              <a:solidFill>
                <a:srgbClr val="C00000"/>
              </a:solidFill>
            </a:endParaRPr>
          </a:p>
          <a:p>
            <a:pPr algn="ctr"/>
            <a:r>
              <a:rPr lang="en-US" altLang="ko-KR" sz="1200" dirty="0" smtClean="0">
                <a:solidFill>
                  <a:srgbClr val="C00000"/>
                </a:solidFill>
              </a:rPr>
              <a:t>(HTML </a:t>
            </a:r>
            <a:r>
              <a:rPr lang="ko-KR" altLang="en-US" sz="1200" dirty="0" smtClean="0">
                <a:solidFill>
                  <a:srgbClr val="C00000"/>
                </a:solidFill>
              </a:rPr>
              <a:t>문서 전체</a:t>
            </a:r>
            <a:endParaRPr lang="en-US" altLang="ko-KR" sz="1200" dirty="0" smtClean="0">
              <a:solidFill>
                <a:srgbClr val="C00000"/>
              </a:solidFill>
            </a:endParaRPr>
          </a:p>
          <a:p>
            <a:pPr algn="ctr"/>
            <a:r>
              <a:rPr lang="ko-KR" altLang="en-US" sz="1200" dirty="0" smtClean="0">
                <a:solidFill>
                  <a:srgbClr val="C00000"/>
                </a:solidFill>
              </a:rPr>
              <a:t>로딩 완료 시</a:t>
            </a:r>
            <a:r>
              <a:rPr lang="en-US" altLang="ko-KR" sz="1200" dirty="0" smtClean="0">
                <a:solidFill>
                  <a:srgbClr val="C00000"/>
                </a:solidFill>
              </a:rPr>
              <a:t>)</a:t>
            </a:r>
            <a:endParaRPr lang="en-US" altLang="ko-KR" sz="1200" dirty="0">
              <a:solidFill>
                <a:srgbClr val="C00000"/>
              </a:solidFill>
            </a:endParaRPr>
          </a:p>
        </p:txBody>
      </p:sp>
      <p:cxnSp>
        <p:nvCxnSpPr>
          <p:cNvPr id="58" name="직선 화살표 연결선 57"/>
          <p:cNvCxnSpPr/>
          <p:nvPr/>
        </p:nvCxnSpPr>
        <p:spPr>
          <a:xfrm flipV="1">
            <a:off x="1494130" y="2349348"/>
            <a:ext cx="702240" cy="213529"/>
          </a:xfrm>
          <a:prstGeom prst="straightConnector1">
            <a:avLst/>
          </a:prstGeom>
          <a:ln w="12700">
            <a:solidFill>
              <a:srgbClr val="C00000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/>
          <p:cNvCxnSpPr/>
          <p:nvPr/>
        </p:nvCxnSpPr>
        <p:spPr>
          <a:xfrm flipH="1">
            <a:off x="6718899" y="2562877"/>
            <a:ext cx="1075104" cy="118021"/>
          </a:xfrm>
          <a:prstGeom prst="straightConnector1">
            <a:avLst/>
          </a:prstGeom>
          <a:ln w="12700">
            <a:solidFill>
              <a:srgbClr val="C00000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0176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2080" y="1484784"/>
            <a:ext cx="3216027" cy="398854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예제 </a:t>
            </a:r>
            <a:r>
              <a:rPr lang="en-US" altLang="ko-KR" dirty="0" smtClean="0"/>
              <a:t>9-14 </a:t>
            </a:r>
            <a:r>
              <a:rPr lang="en-US" altLang="ko-KR" dirty="0" err="1"/>
              <a:t>onload</a:t>
            </a:r>
            <a:r>
              <a:rPr lang="ko-KR" altLang="en-US" dirty="0"/>
              <a:t>로 이미지의 크기 </a:t>
            </a:r>
            <a:r>
              <a:rPr lang="ko-KR" altLang="en-US" dirty="0" smtClean="0"/>
              <a:t>알아내기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40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740699" y="1412776"/>
            <a:ext cx="4407365" cy="533992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100" dirty="0"/>
              <a:t>&lt;!DOCTYPE html&gt;</a:t>
            </a:r>
          </a:p>
          <a:p>
            <a:pPr defTabSz="180000"/>
            <a:r>
              <a:rPr lang="en-US" altLang="ko-KR" sz="1100" dirty="0"/>
              <a:t>&lt;html&gt;</a:t>
            </a:r>
          </a:p>
          <a:p>
            <a:pPr defTabSz="180000"/>
            <a:r>
              <a:rPr lang="en-US" altLang="ko-KR" sz="1100" dirty="0"/>
              <a:t>&lt;head&gt;&lt;title&gt;</a:t>
            </a:r>
            <a:r>
              <a:rPr lang="en-US" altLang="ko-KR" sz="1100" dirty="0" err="1"/>
              <a:t>onload</a:t>
            </a:r>
            <a:r>
              <a:rPr lang="ko-KR" altLang="en-US" sz="1100" dirty="0"/>
              <a:t>로 이미지 크기 출력</a:t>
            </a:r>
            <a:r>
              <a:rPr lang="en-US" altLang="ko-KR" sz="1100" dirty="0"/>
              <a:t>&lt;/title&gt;</a:t>
            </a:r>
          </a:p>
          <a:p>
            <a:pPr defTabSz="180000"/>
            <a:r>
              <a:rPr lang="en-US" altLang="ko-KR" sz="1100" dirty="0"/>
              <a:t>&lt;script&gt;</a:t>
            </a:r>
          </a:p>
          <a:p>
            <a:pPr defTabSz="180000"/>
            <a:r>
              <a:rPr lang="en-US" altLang="ko-KR" sz="1100" dirty="0"/>
              <a:t>function </a:t>
            </a:r>
            <a:r>
              <a:rPr lang="en-US" altLang="ko-KR" sz="1100" dirty="0" err="1"/>
              <a:t>changeImage</a:t>
            </a:r>
            <a:r>
              <a:rPr lang="en-US" altLang="ko-KR" sz="1100" dirty="0"/>
              <a:t>() {</a:t>
            </a:r>
          </a:p>
          <a:p>
            <a:pPr defTabSz="180000"/>
            <a:r>
              <a:rPr lang="en-US" altLang="ko-KR" sz="1100" dirty="0" smtClean="0"/>
              <a:t>	</a:t>
            </a:r>
            <a:r>
              <a:rPr lang="en-US" altLang="ko-KR" sz="1100" dirty="0" err="1" smtClean="0"/>
              <a:t>var</a:t>
            </a:r>
            <a:r>
              <a:rPr lang="en-US" altLang="ko-KR" sz="1100" dirty="0" smtClean="0"/>
              <a:t> </a:t>
            </a:r>
            <a:r>
              <a:rPr lang="en-US" altLang="ko-KR" sz="1100" dirty="0" err="1"/>
              <a:t>sel</a:t>
            </a:r>
            <a:r>
              <a:rPr lang="en-US" altLang="ko-KR" sz="1100" dirty="0"/>
              <a:t> = </a:t>
            </a:r>
            <a:r>
              <a:rPr lang="en-US" altLang="ko-KR" sz="1100" dirty="0" err="1"/>
              <a:t>document.getElementById</a:t>
            </a:r>
            <a:r>
              <a:rPr lang="en-US" altLang="ko-KR" sz="1100" dirty="0"/>
              <a:t>("</a:t>
            </a:r>
            <a:r>
              <a:rPr lang="en-US" altLang="ko-KR" sz="1100" dirty="0" err="1"/>
              <a:t>sel</a:t>
            </a:r>
            <a:r>
              <a:rPr lang="en-US" altLang="ko-KR" sz="1100" dirty="0"/>
              <a:t>");</a:t>
            </a:r>
          </a:p>
          <a:p>
            <a:pPr defTabSz="180000"/>
            <a:r>
              <a:rPr lang="en-US" altLang="ko-KR" sz="1100" dirty="0" smtClean="0"/>
              <a:t>	</a:t>
            </a:r>
            <a:r>
              <a:rPr lang="en-US" altLang="ko-KR" sz="1100" dirty="0" err="1" smtClean="0"/>
              <a:t>var</a:t>
            </a:r>
            <a:r>
              <a:rPr lang="en-US" altLang="ko-KR" sz="1100" dirty="0" smtClean="0"/>
              <a:t> </a:t>
            </a:r>
            <a:r>
              <a:rPr lang="en-US" altLang="ko-KR" sz="1100" dirty="0" err="1"/>
              <a:t>img</a:t>
            </a:r>
            <a:r>
              <a:rPr lang="en-US" altLang="ko-KR" sz="1100" dirty="0"/>
              <a:t> = </a:t>
            </a:r>
            <a:r>
              <a:rPr lang="en-US" altLang="ko-KR" sz="1100" dirty="0" err="1"/>
              <a:t>document.getElementById</a:t>
            </a:r>
            <a:r>
              <a:rPr lang="en-US" altLang="ko-KR" sz="1100" dirty="0"/>
              <a:t>("</a:t>
            </a:r>
            <a:r>
              <a:rPr lang="en-US" altLang="ko-KR" sz="1100" dirty="0" err="1"/>
              <a:t>myImg</a:t>
            </a:r>
            <a:r>
              <a:rPr lang="en-US" altLang="ko-KR" sz="1100" dirty="0"/>
              <a:t>");</a:t>
            </a:r>
          </a:p>
          <a:p>
            <a:pPr defTabSz="180000"/>
            <a:r>
              <a:rPr lang="en-US" altLang="ko-KR" sz="1100" dirty="0" smtClean="0"/>
              <a:t>	</a:t>
            </a:r>
            <a:r>
              <a:rPr lang="en-US" altLang="ko-KR" sz="1100" b="1" dirty="0" err="1" smtClean="0"/>
              <a:t>img.onload</a:t>
            </a:r>
            <a:r>
              <a:rPr lang="en-US" altLang="ko-KR" sz="1100" b="1" dirty="0" smtClean="0"/>
              <a:t> </a:t>
            </a:r>
            <a:r>
              <a:rPr lang="en-US" altLang="ko-KR" sz="1100" b="1" dirty="0"/>
              <a:t>= function () </a:t>
            </a:r>
            <a:r>
              <a:rPr lang="en-US" altLang="ko-KR" sz="1100" b="1" dirty="0" smtClean="0"/>
              <a:t>{ </a:t>
            </a:r>
            <a:r>
              <a:rPr lang="ko-KR" altLang="en-US" sz="1100" dirty="0" smtClean="0"/>
              <a:t> </a:t>
            </a:r>
            <a:r>
              <a:rPr lang="en-US" altLang="ko-KR" sz="1100" dirty="0"/>
              <a:t>// </a:t>
            </a:r>
            <a:r>
              <a:rPr lang="ko-KR" altLang="en-US" sz="1100" dirty="0"/>
              <a:t>이미지 크기 출력</a:t>
            </a:r>
          </a:p>
          <a:p>
            <a:pPr defTabSz="180000"/>
            <a:r>
              <a:rPr lang="en-US" altLang="ko-KR" sz="1100" b="1" dirty="0" smtClean="0"/>
              <a:t>		 </a:t>
            </a:r>
            <a:r>
              <a:rPr lang="en-US" altLang="ko-KR" sz="1100" b="1" dirty="0" err="1"/>
              <a:t>var</a:t>
            </a:r>
            <a:r>
              <a:rPr lang="en-US" altLang="ko-KR" sz="1100" b="1" dirty="0"/>
              <a:t> </a:t>
            </a:r>
            <a:r>
              <a:rPr lang="en-US" altLang="ko-KR" sz="1100" b="1" dirty="0" err="1"/>
              <a:t>mySpan</a:t>
            </a:r>
            <a:r>
              <a:rPr lang="en-US" altLang="ko-KR" sz="1100" b="1" dirty="0"/>
              <a:t> = </a:t>
            </a:r>
            <a:r>
              <a:rPr lang="en-US" altLang="ko-KR" sz="1100" b="1" dirty="0" err="1"/>
              <a:t>document.getElementById</a:t>
            </a:r>
            <a:r>
              <a:rPr lang="en-US" altLang="ko-KR" sz="1100" b="1" dirty="0"/>
              <a:t>("</a:t>
            </a:r>
            <a:r>
              <a:rPr lang="en-US" altLang="ko-KR" sz="1100" b="1" dirty="0" err="1"/>
              <a:t>mySpan</a:t>
            </a:r>
            <a:r>
              <a:rPr lang="en-US" altLang="ko-KR" sz="1100" b="1" dirty="0"/>
              <a:t>");</a:t>
            </a:r>
          </a:p>
          <a:p>
            <a:pPr defTabSz="180000"/>
            <a:r>
              <a:rPr lang="en-US" altLang="ko-KR" sz="1100" b="1" dirty="0" smtClean="0"/>
              <a:t>		</a:t>
            </a:r>
            <a:r>
              <a:rPr lang="en-US" altLang="ko-KR" sz="1100" b="1" dirty="0" err="1" smtClean="0"/>
              <a:t>mySpan.innerHTML</a:t>
            </a:r>
            <a:r>
              <a:rPr lang="en-US" altLang="ko-KR" sz="1100" b="1" dirty="0" smtClean="0"/>
              <a:t> </a:t>
            </a:r>
            <a:r>
              <a:rPr lang="en-US" altLang="ko-KR" sz="1100" b="1" dirty="0"/>
              <a:t>= </a:t>
            </a:r>
            <a:r>
              <a:rPr lang="en-US" altLang="ko-KR" sz="1100" b="1" dirty="0" err="1"/>
              <a:t>img.width</a:t>
            </a:r>
            <a:r>
              <a:rPr lang="en-US" altLang="ko-KR" sz="1100" b="1" dirty="0"/>
              <a:t> + "x" + </a:t>
            </a:r>
            <a:r>
              <a:rPr lang="en-US" altLang="ko-KR" sz="1100" b="1" dirty="0" err="1"/>
              <a:t>img.height</a:t>
            </a:r>
            <a:r>
              <a:rPr lang="en-US" altLang="ko-KR" sz="1100" b="1" dirty="0"/>
              <a:t>;</a:t>
            </a:r>
          </a:p>
          <a:p>
            <a:pPr defTabSz="180000"/>
            <a:r>
              <a:rPr lang="en-US" altLang="ko-KR" sz="1100" b="1" dirty="0" smtClean="0"/>
              <a:t>	}</a:t>
            </a:r>
            <a:endParaRPr lang="en-US" altLang="ko-KR" sz="1100" b="1" dirty="0"/>
          </a:p>
          <a:p>
            <a:pPr defTabSz="180000"/>
            <a:r>
              <a:rPr lang="en-US" altLang="ko-KR" sz="1100" dirty="0" smtClean="0"/>
              <a:t>	</a:t>
            </a:r>
            <a:r>
              <a:rPr lang="en-US" altLang="ko-KR" sz="1100" dirty="0" err="1" smtClean="0"/>
              <a:t>var</a:t>
            </a:r>
            <a:r>
              <a:rPr lang="en-US" altLang="ko-KR" sz="1100" dirty="0" smtClean="0"/>
              <a:t> </a:t>
            </a:r>
            <a:r>
              <a:rPr lang="en-US" altLang="ko-KR" sz="1100" dirty="0"/>
              <a:t>index= </a:t>
            </a:r>
            <a:r>
              <a:rPr lang="en-US" altLang="ko-KR" sz="1100" dirty="0" err="1"/>
              <a:t>sel.selectedIndex</a:t>
            </a:r>
            <a:r>
              <a:rPr lang="en-US" altLang="ko-KR" sz="1100" dirty="0"/>
              <a:t>; // </a:t>
            </a:r>
            <a:r>
              <a:rPr lang="ko-KR" altLang="en-US" sz="1100" dirty="0"/>
              <a:t>선택된 옵션 인덱스</a:t>
            </a:r>
          </a:p>
          <a:p>
            <a:pPr defTabSz="180000"/>
            <a:r>
              <a:rPr lang="en-US" altLang="ko-KR" sz="1100" dirty="0" smtClean="0"/>
              <a:t>	</a:t>
            </a:r>
            <a:r>
              <a:rPr lang="en-US" altLang="ko-KR" sz="1100" dirty="0" err="1" smtClean="0"/>
              <a:t>img.src</a:t>
            </a:r>
            <a:r>
              <a:rPr lang="en-US" altLang="ko-KR" sz="1100" dirty="0" smtClean="0"/>
              <a:t> </a:t>
            </a:r>
            <a:r>
              <a:rPr lang="en-US" altLang="ko-KR" sz="1100" dirty="0"/>
              <a:t>= </a:t>
            </a:r>
            <a:r>
              <a:rPr lang="en-US" altLang="ko-KR" sz="1100" dirty="0" err="1"/>
              <a:t>sel.options</a:t>
            </a:r>
            <a:r>
              <a:rPr lang="en-US" altLang="ko-KR" sz="1100" dirty="0"/>
              <a:t>[index].value; // &lt;option&gt;</a:t>
            </a:r>
            <a:r>
              <a:rPr lang="ko-KR" altLang="en-US" sz="1100" dirty="0"/>
              <a:t>의 </a:t>
            </a:r>
            <a:r>
              <a:rPr lang="en-US" altLang="ko-KR" sz="1100" dirty="0"/>
              <a:t>value </a:t>
            </a:r>
            <a:r>
              <a:rPr lang="ko-KR" altLang="en-US" sz="1100" dirty="0"/>
              <a:t>속성</a:t>
            </a:r>
          </a:p>
          <a:p>
            <a:pPr defTabSz="180000"/>
            <a:r>
              <a:rPr lang="en-US" altLang="ko-KR" sz="1100" dirty="0" smtClean="0"/>
              <a:t>}</a:t>
            </a:r>
            <a:endParaRPr lang="en-US" altLang="ko-KR" sz="1100" dirty="0"/>
          </a:p>
          <a:p>
            <a:pPr defTabSz="180000"/>
            <a:r>
              <a:rPr lang="en-US" altLang="ko-KR" sz="1100" dirty="0"/>
              <a:t>&lt;/script&gt;</a:t>
            </a:r>
          </a:p>
          <a:p>
            <a:pPr defTabSz="180000"/>
            <a:r>
              <a:rPr lang="en-US" altLang="ko-KR" sz="1100" dirty="0"/>
              <a:t>&lt;/head&gt;</a:t>
            </a:r>
          </a:p>
          <a:p>
            <a:pPr defTabSz="180000"/>
            <a:r>
              <a:rPr lang="en-US" altLang="ko-KR" sz="1100" dirty="0"/>
              <a:t>&lt;body </a:t>
            </a:r>
            <a:r>
              <a:rPr lang="en-US" altLang="ko-KR" sz="1100" b="1" dirty="0" err="1" smtClean="0"/>
              <a:t>onload</a:t>
            </a:r>
            <a:r>
              <a:rPr lang="en-US" altLang="ko-KR" sz="1100" b="1" dirty="0" smtClean="0"/>
              <a:t>=</a:t>
            </a:r>
            <a:r>
              <a:rPr lang="en-US" altLang="ko-KR" sz="1100" b="1" dirty="0"/>
              <a:t>"</a:t>
            </a:r>
            <a:r>
              <a:rPr lang="en-US" altLang="ko-KR" sz="1100" b="1" dirty="0" err="1" smtClean="0"/>
              <a:t>changeImage</a:t>
            </a:r>
            <a:r>
              <a:rPr lang="en-US" altLang="ko-KR" sz="1100" b="1" dirty="0" smtClean="0"/>
              <a:t>()"</a:t>
            </a:r>
            <a:r>
              <a:rPr lang="en-US" altLang="ko-KR" sz="1100" dirty="0" smtClean="0"/>
              <a:t>&gt;</a:t>
            </a:r>
            <a:endParaRPr lang="en-US" altLang="ko-KR" sz="1100" dirty="0"/>
          </a:p>
          <a:p>
            <a:pPr defTabSz="180000"/>
            <a:r>
              <a:rPr lang="en-US" altLang="ko-KR" sz="1100" dirty="0"/>
              <a:t>&lt;h3&gt;</a:t>
            </a:r>
            <a:r>
              <a:rPr lang="en-US" altLang="ko-KR" sz="1100" dirty="0" err="1"/>
              <a:t>onload</a:t>
            </a:r>
            <a:r>
              <a:rPr lang="ko-KR" altLang="en-US" sz="1100" dirty="0"/>
              <a:t>로 이미지 크기 출력</a:t>
            </a:r>
            <a:r>
              <a:rPr lang="en-US" altLang="ko-KR" sz="1100" dirty="0"/>
              <a:t>&lt;/h3&gt;</a:t>
            </a:r>
          </a:p>
          <a:p>
            <a:pPr defTabSz="180000"/>
            <a:r>
              <a:rPr lang="en-US" altLang="ko-KR" sz="1100" dirty="0"/>
              <a:t>&lt;</a:t>
            </a:r>
            <a:r>
              <a:rPr lang="en-US" altLang="ko-KR" sz="1100" dirty="0" err="1"/>
              <a:t>hr</a:t>
            </a:r>
            <a:r>
              <a:rPr lang="en-US" altLang="ko-KR" sz="1100" dirty="0"/>
              <a:t>&gt;</a:t>
            </a:r>
          </a:p>
          <a:p>
            <a:pPr defTabSz="180000"/>
            <a:r>
              <a:rPr lang="en-US" altLang="ko-KR" sz="1100" dirty="0"/>
              <a:t>&lt;form&gt;</a:t>
            </a:r>
          </a:p>
          <a:p>
            <a:pPr defTabSz="180000"/>
            <a:r>
              <a:rPr lang="en-US" altLang="ko-KR" sz="1100" dirty="0"/>
              <a:t>&lt;select id="</a:t>
            </a:r>
            <a:r>
              <a:rPr lang="en-US" altLang="ko-KR" sz="1100" dirty="0" err="1"/>
              <a:t>sel</a:t>
            </a:r>
            <a:r>
              <a:rPr lang="en-US" altLang="ko-KR" sz="1100" dirty="0"/>
              <a:t>" </a:t>
            </a:r>
            <a:r>
              <a:rPr lang="en-US" altLang="ko-KR" sz="1100" b="1" dirty="0" err="1"/>
              <a:t>onchange</a:t>
            </a:r>
            <a:r>
              <a:rPr lang="en-US" altLang="ko-KR" sz="1100" b="1" dirty="0"/>
              <a:t>="</a:t>
            </a:r>
            <a:r>
              <a:rPr lang="en-US" altLang="ko-KR" sz="1100" b="1" dirty="0" err="1"/>
              <a:t>changeImage</a:t>
            </a:r>
            <a:r>
              <a:rPr lang="en-US" altLang="ko-KR" sz="1100" b="1" dirty="0"/>
              <a:t>()"</a:t>
            </a:r>
            <a:r>
              <a:rPr lang="en-US" altLang="ko-KR" sz="1100" dirty="0"/>
              <a:t>&gt;</a:t>
            </a:r>
          </a:p>
          <a:p>
            <a:pPr defTabSz="180000"/>
            <a:r>
              <a:rPr lang="en-US" altLang="ko-KR" sz="1100" dirty="0" smtClean="0"/>
              <a:t>	&lt;</a:t>
            </a:r>
            <a:r>
              <a:rPr lang="en-US" altLang="ko-KR" sz="1100" dirty="0"/>
              <a:t>option value="images/apple.png"&gt;</a:t>
            </a:r>
            <a:r>
              <a:rPr lang="ko-KR" altLang="en-US" sz="1100" dirty="0"/>
              <a:t>사과</a:t>
            </a:r>
          </a:p>
          <a:p>
            <a:pPr defTabSz="180000"/>
            <a:r>
              <a:rPr lang="en-US" altLang="ko-KR" sz="1100" dirty="0" smtClean="0"/>
              <a:t>	&lt;</a:t>
            </a:r>
            <a:r>
              <a:rPr lang="en-US" altLang="ko-KR" sz="1100" dirty="0"/>
              <a:t>option value="images/banana.png</a:t>
            </a:r>
            <a:r>
              <a:rPr lang="en-US" altLang="ko-KR" sz="1100" dirty="0" smtClean="0"/>
              <a:t>"&gt;</a:t>
            </a:r>
            <a:r>
              <a:rPr lang="ko-KR" altLang="en-US" sz="1100" dirty="0" smtClean="0"/>
              <a:t>바나</a:t>
            </a:r>
            <a:r>
              <a:rPr lang="ko-KR" altLang="en-US" sz="1100" dirty="0"/>
              <a:t>나</a:t>
            </a:r>
          </a:p>
          <a:p>
            <a:pPr defTabSz="180000"/>
            <a:r>
              <a:rPr lang="en-US" altLang="ko-KR" sz="1100" dirty="0" smtClean="0"/>
              <a:t>	&lt;</a:t>
            </a:r>
            <a:r>
              <a:rPr lang="en-US" altLang="ko-KR" sz="1100" dirty="0"/>
              <a:t>option value="images/mango.png"&gt;</a:t>
            </a:r>
            <a:r>
              <a:rPr lang="ko-KR" altLang="en-US" sz="1100" dirty="0"/>
              <a:t>망고</a:t>
            </a:r>
          </a:p>
          <a:p>
            <a:pPr defTabSz="180000"/>
            <a:r>
              <a:rPr lang="en-US" altLang="ko-KR" sz="1100" dirty="0"/>
              <a:t>&lt;/select&gt;</a:t>
            </a:r>
          </a:p>
          <a:p>
            <a:pPr defTabSz="180000"/>
            <a:r>
              <a:rPr lang="en-US" altLang="ko-KR" sz="1100" dirty="0"/>
              <a:t>&lt;span id="</a:t>
            </a:r>
            <a:r>
              <a:rPr lang="en-US" altLang="ko-KR" sz="1100" dirty="0" err="1"/>
              <a:t>mySpan</a:t>
            </a:r>
            <a:r>
              <a:rPr lang="en-US" altLang="ko-KR" sz="1100" dirty="0"/>
              <a:t>"&gt;</a:t>
            </a:r>
            <a:r>
              <a:rPr lang="ko-KR" altLang="en-US" sz="1100" dirty="0"/>
              <a:t>이미지 크기</a:t>
            </a:r>
            <a:r>
              <a:rPr lang="en-US" altLang="ko-KR" sz="1100" dirty="0"/>
              <a:t>&lt;/span&gt;</a:t>
            </a:r>
          </a:p>
          <a:p>
            <a:pPr defTabSz="180000"/>
            <a:r>
              <a:rPr lang="en-US" altLang="ko-KR" sz="1100" dirty="0"/>
              <a:t>&lt;/form&gt;</a:t>
            </a:r>
          </a:p>
          <a:p>
            <a:pPr defTabSz="180000"/>
            <a:r>
              <a:rPr lang="en-US" altLang="ko-KR" sz="1100" dirty="0"/>
              <a:t>&lt;p&gt;</a:t>
            </a:r>
            <a:r>
              <a:rPr lang="en-US" altLang="ko-KR" sz="1100" b="1" dirty="0"/>
              <a:t>&lt;</a:t>
            </a:r>
            <a:r>
              <a:rPr lang="en-US" altLang="ko-KR" sz="1100" b="1" dirty="0" err="1"/>
              <a:t>img</a:t>
            </a:r>
            <a:r>
              <a:rPr lang="en-US" altLang="ko-KR" sz="1100" b="1" dirty="0"/>
              <a:t> id="</a:t>
            </a:r>
            <a:r>
              <a:rPr lang="en-US" altLang="ko-KR" sz="1100" b="1" dirty="0" err="1"/>
              <a:t>myImg</a:t>
            </a:r>
            <a:r>
              <a:rPr lang="en-US" altLang="ko-KR" sz="1100" b="1" dirty="0"/>
              <a:t>" </a:t>
            </a:r>
            <a:r>
              <a:rPr lang="en-US" altLang="ko-KR" sz="1100" b="1" dirty="0" err="1"/>
              <a:t>src</a:t>
            </a:r>
            <a:r>
              <a:rPr lang="en-US" altLang="ko-KR" sz="1100" b="1" dirty="0" smtClean="0"/>
              <a:t>="media/apple.png</a:t>
            </a:r>
            <a:r>
              <a:rPr lang="en-US" altLang="ko-KR" sz="1100" b="1" dirty="0"/>
              <a:t>" alt="."&gt;</a:t>
            </a:r>
            <a:r>
              <a:rPr lang="en-US" altLang="ko-KR" sz="1100" dirty="0"/>
              <a:t>&lt;/p&gt;</a:t>
            </a:r>
          </a:p>
          <a:p>
            <a:pPr defTabSz="180000"/>
            <a:r>
              <a:rPr lang="en-US" altLang="ko-KR" sz="1100" dirty="0"/>
              <a:t>&lt;/body&gt;</a:t>
            </a:r>
          </a:p>
          <a:p>
            <a:pPr defTabSz="180000"/>
            <a:r>
              <a:rPr lang="en-US" altLang="ko-KR" sz="1100" dirty="0"/>
              <a:t>&lt;/html&gt;</a:t>
            </a:r>
            <a:endParaRPr lang="ko-KR" altLang="en-US" sz="1100" dirty="0"/>
          </a:p>
        </p:txBody>
      </p:sp>
      <p:sp>
        <p:nvSpPr>
          <p:cNvPr id="10" name="TextBox 9"/>
          <p:cNvSpPr txBox="1"/>
          <p:nvPr/>
        </p:nvSpPr>
        <p:spPr>
          <a:xfrm>
            <a:off x="7049988" y="3429001"/>
            <a:ext cx="1176197" cy="442674"/>
          </a:xfrm>
          <a:prstGeom prst="wedgeRoundRectCallout">
            <a:avLst>
              <a:gd name="adj1" fmla="val -62355"/>
              <a:gd name="adj2" fmla="val -635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banana.png</a:t>
            </a:r>
            <a:r>
              <a:rPr lang="ko-KR" altLang="en-US" sz="1000" dirty="0" smtClean="0"/>
              <a:t>의 이미지 크기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921844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new Image()</a:t>
            </a:r>
            <a:r>
              <a:rPr lang="ko-KR" altLang="en-US" dirty="0"/>
              <a:t>로 이미지 로딩과 </a:t>
            </a:r>
            <a:r>
              <a:rPr lang="ko-KR" altLang="en-US" dirty="0" smtClean="0"/>
              <a:t>출력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동적으로 이미지 객체 생성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new </a:t>
            </a:r>
            <a:r>
              <a:rPr lang="en-US" altLang="ko-KR" dirty="0"/>
              <a:t>Image</a:t>
            </a:r>
            <a:r>
              <a:rPr lang="en-US" altLang="ko-KR" dirty="0" smtClean="0"/>
              <a:t>()</a:t>
            </a:r>
          </a:p>
          <a:p>
            <a:pPr lvl="2"/>
            <a:r>
              <a:rPr lang="ko-KR" altLang="en-US" dirty="0" smtClean="0"/>
              <a:t>이미지 객체가 생겼지만 화면에 출력되지 않음</a:t>
            </a:r>
            <a:endParaRPr lang="en-US" altLang="ko-KR" dirty="0" smtClean="0"/>
          </a:p>
          <a:p>
            <a:r>
              <a:rPr lang="en-US" altLang="ko-KR" dirty="0"/>
              <a:t>n</a:t>
            </a:r>
            <a:r>
              <a:rPr lang="en-US" altLang="ko-KR" dirty="0" smtClean="0"/>
              <a:t>ew Image()</a:t>
            </a:r>
            <a:r>
              <a:rPr lang="ko-KR" altLang="en-US" dirty="0" smtClean="0"/>
              <a:t>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이미지 객체에 이미지 로딩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ko-KR" altLang="en-US" dirty="0" smtClean="0"/>
              <a:t>로딩된 이미지 출력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&lt;</a:t>
            </a:r>
            <a:r>
              <a:rPr lang="en-US" altLang="ko-KR" dirty="0" err="1" smtClean="0"/>
              <a:t>img</a:t>
            </a:r>
            <a:r>
              <a:rPr lang="en-US" altLang="ko-KR" dirty="0" smtClean="0"/>
              <a:t>&gt; </a:t>
            </a:r>
            <a:r>
              <a:rPr lang="ko-KR" altLang="en-US" dirty="0" smtClean="0"/>
              <a:t>태그에 할당된 브라우저 공간에 이미지 출력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41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187624" y="3068960"/>
            <a:ext cx="5256584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var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bananaImg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= new Image(); 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		//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이미지 객체 생성</a:t>
            </a:r>
          </a:p>
          <a:p>
            <a:pPr marL="190500" defTabSz="1800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bananaImg.src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= "banana.png"; 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		//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이미지 로딩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1187624" y="5373216"/>
            <a:ext cx="5256584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var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myImg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=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document.getElementById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("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myImg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");</a:t>
            </a:r>
          </a:p>
          <a:p>
            <a:pPr marL="190500" defTabSz="1800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myImg.src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=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bananaImg.src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; 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 			// </a:t>
            </a:r>
            <a:r>
              <a:rPr lang="ko-KR" altLang="en-US" sz="1400" kern="0" dirty="0" smtClean="0">
                <a:solidFill>
                  <a:srgbClr val="000000"/>
                </a:solidFill>
                <a:latin typeface="+mj-ea"/>
                <a:ea typeface="+mj-ea"/>
              </a:rPr>
              <a:t>이미지 출력</a:t>
            </a:r>
            <a:endParaRPr lang="en-US" altLang="ko-KR" sz="1400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187624" y="4941168"/>
            <a:ext cx="5256584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img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id="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myImg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"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src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="apple.png" width="..." height="..."&gt;</a:t>
            </a:r>
          </a:p>
        </p:txBody>
      </p:sp>
    </p:spTree>
    <p:extLst>
      <p:ext uri="{BB962C8B-B14F-4D97-AF65-F5344CB8AC3E}">
        <p14:creationId xmlns:p14="http://schemas.microsoft.com/office/powerpoint/2010/main" val="3633424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4128" y="1412776"/>
            <a:ext cx="2682731" cy="4876492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 smtClean="0"/>
              <a:t>9-15 </a:t>
            </a:r>
            <a:r>
              <a:rPr lang="en-US" altLang="ko-KR" dirty="0"/>
              <a:t>new Image()</a:t>
            </a:r>
            <a:r>
              <a:rPr lang="ko-KR" altLang="en-US" dirty="0"/>
              <a:t>로 이미지 </a:t>
            </a:r>
            <a:r>
              <a:rPr lang="ko-KR" altLang="en-US" dirty="0" smtClean="0"/>
              <a:t>로딩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42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827584" y="1159098"/>
            <a:ext cx="4572000" cy="558614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>
            <a:spAutoFit/>
          </a:bodyPr>
          <a:lstStyle/>
          <a:p>
            <a:pPr defTabSz="180000"/>
            <a:r>
              <a:rPr lang="en-US" altLang="ko-KR" sz="1050" dirty="0"/>
              <a:t>&lt;!DOCTYPE html&gt;</a:t>
            </a:r>
          </a:p>
          <a:p>
            <a:pPr defTabSz="180000"/>
            <a:r>
              <a:rPr lang="en-US" altLang="ko-KR" sz="1050" dirty="0"/>
              <a:t>&lt;html</a:t>
            </a:r>
            <a:r>
              <a:rPr lang="en-US" altLang="ko-KR" sz="1050" dirty="0" smtClean="0"/>
              <a:t>&gt;&lt;</a:t>
            </a:r>
            <a:r>
              <a:rPr lang="en-US" altLang="ko-KR" sz="1050" dirty="0"/>
              <a:t>head&gt;&lt;title&gt;new Image()</a:t>
            </a:r>
            <a:r>
              <a:rPr lang="ko-KR" altLang="en-US" sz="1050" dirty="0"/>
              <a:t>로 이미지 </a:t>
            </a:r>
            <a:r>
              <a:rPr lang="ko-KR" altLang="en-US" sz="1050" dirty="0" smtClean="0"/>
              <a:t>로딩</a:t>
            </a:r>
            <a:r>
              <a:rPr lang="en-US" altLang="ko-KR" sz="1050" dirty="0"/>
              <a:t>&lt;/title&gt;</a:t>
            </a:r>
          </a:p>
          <a:p>
            <a:pPr defTabSz="180000"/>
            <a:r>
              <a:rPr lang="en-US" altLang="ko-KR" sz="1050" dirty="0"/>
              <a:t>&lt;script&gt;</a:t>
            </a:r>
          </a:p>
          <a:p>
            <a:pPr defTabSz="180000"/>
            <a:r>
              <a:rPr lang="en-US" altLang="ko-KR" sz="1050" dirty="0"/>
              <a:t>// </a:t>
            </a:r>
            <a:r>
              <a:rPr lang="ko-KR" altLang="en-US" sz="1050" dirty="0"/>
              <a:t>미리 로딩해둘 이미지 이름 </a:t>
            </a:r>
            <a:r>
              <a:rPr lang="ko-KR" altLang="en-US" sz="1050" dirty="0" smtClean="0"/>
              <a:t>배열</a:t>
            </a:r>
            <a:endParaRPr lang="en-US" altLang="ko-KR" sz="1050" dirty="0" smtClean="0"/>
          </a:p>
          <a:p>
            <a:pPr defTabSz="180000"/>
            <a:r>
              <a:rPr lang="en-US" altLang="ko-KR" sz="1050" b="1" dirty="0" err="1" smtClean="0"/>
              <a:t>var</a:t>
            </a:r>
            <a:r>
              <a:rPr lang="en-US" altLang="ko-KR" sz="1050" b="1" dirty="0" smtClean="0"/>
              <a:t> </a:t>
            </a:r>
            <a:r>
              <a:rPr lang="en-US" altLang="ko-KR" sz="1050" b="1" dirty="0"/>
              <a:t>files </a:t>
            </a:r>
            <a:r>
              <a:rPr lang="en-US" altLang="ko-KR" sz="1050" dirty="0"/>
              <a:t>= ["media/penguins.jpg", </a:t>
            </a:r>
          </a:p>
          <a:p>
            <a:pPr defTabSz="180000"/>
            <a:r>
              <a:rPr lang="en-US" altLang="ko-KR" sz="1050" dirty="0"/>
              <a:t>             "media/lighthouse.jpg",</a:t>
            </a:r>
          </a:p>
          <a:p>
            <a:pPr defTabSz="180000"/>
            <a:r>
              <a:rPr lang="en-US" altLang="ko-KR" sz="1050" dirty="0"/>
              <a:t>             "</a:t>
            </a:r>
            <a:r>
              <a:rPr lang="en-US" altLang="ko-KR" sz="1050" dirty="0" smtClean="0"/>
              <a:t>media/Chrysanthemum.jpg</a:t>
            </a:r>
            <a:r>
              <a:rPr lang="en-US" altLang="ko-KR" sz="1050" dirty="0"/>
              <a:t>",</a:t>
            </a:r>
          </a:p>
          <a:p>
            <a:pPr defTabSz="180000"/>
            <a:r>
              <a:rPr lang="en-US" altLang="ko-KR" sz="1050" dirty="0"/>
              <a:t>             "</a:t>
            </a:r>
            <a:r>
              <a:rPr lang="en-US" altLang="ko-KR" sz="1050" dirty="0" smtClean="0"/>
              <a:t>media/Desert.jpg</a:t>
            </a:r>
            <a:r>
              <a:rPr lang="en-US" altLang="ko-KR" sz="1050" dirty="0"/>
              <a:t>",</a:t>
            </a:r>
          </a:p>
          <a:p>
            <a:pPr defTabSz="180000"/>
            <a:r>
              <a:rPr lang="en-US" altLang="ko-KR" sz="1050" dirty="0"/>
              <a:t>             "media/Hydrangeas.jpg",</a:t>
            </a:r>
          </a:p>
          <a:p>
            <a:pPr defTabSz="180000"/>
            <a:r>
              <a:rPr lang="en-US" altLang="ko-KR" sz="1050" dirty="0"/>
              <a:t>             "media/Jellyfish.jpg",</a:t>
            </a:r>
          </a:p>
          <a:p>
            <a:pPr defTabSz="180000"/>
            <a:r>
              <a:rPr lang="en-US" altLang="ko-KR" sz="1050" dirty="0"/>
              <a:t>             "media/Koala.jpg",</a:t>
            </a:r>
          </a:p>
          <a:p>
            <a:pPr defTabSz="180000"/>
            <a:r>
              <a:rPr lang="en-US" altLang="ko-KR" sz="1050" dirty="0"/>
              <a:t>             "media/Tulips.jpg"];</a:t>
            </a:r>
          </a:p>
          <a:p>
            <a:pPr defTabSz="180000"/>
            <a:r>
              <a:rPr lang="en-US" altLang="ko-KR" sz="1050" b="1" dirty="0" err="1"/>
              <a:t>var</a:t>
            </a:r>
            <a:r>
              <a:rPr lang="en-US" altLang="ko-KR" sz="1050" b="1" dirty="0"/>
              <a:t> </a:t>
            </a:r>
            <a:r>
              <a:rPr lang="en-US" altLang="ko-KR" sz="1050" b="1" dirty="0" err="1"/>
              <a:t>imgs</a:t>
            </a:r>
            <a:r>
              <a:rPr lang="en-US" altLang="ko-KR" sz="1050" b="1" dirty="0"/>
              <a:t> = new Array();</a:t>
            </a:r>
          </a:p>
          <a:p>
            <a:pPr defTabSz="180000"/>
            <a:r>
              <a:rPr lang="en-US" altLang="ko-KR" sz="1050" b="1" dirty="0"/>
              <a:t>for(</a:t>
            </a:r>
            <a:r>
              <a:rPr lang="en-US" altLang="ko-KR" sz="1050" b="1" dirty="0" err="1"/>
              <a:t>var</a:t>
            </a:r>
            <a:r>
              <a:rPr lang="en-US" altLang="ko-KR" sz="1050" b="1" dirty="0"/>
              <a:t> </a:t>
            </a:r>
            <a:r>
              <a:rPr lang="en-US" altLang="ko-KR" sz="1050" b="1" dirty="0" err="1"/>
              <a:t>i</a:t>
            </a:r>
            <a:r>
              <a:rPr lang="en-US" altLang="ko-KR" sz="1050" b="1" dirty="0"/>
              <a:t>=0; </a:t>
            </a:r>
            <a:r>
              <a:rPr lang="en-US" altLang="ko-KR" sz="1050" b="1" dirty="0" err="1"/>
              <a:t>i</a:t>
            </a:r>
            <a:r>
              <a:rPr lang="en-US" altLang="ko-KR" sz="1050" b="1" dirty="0"/>
              <a:t>&lt;</a:t>
            </a:r>
            <a:r>
              <a:rPr lang="en-US" altLang="ko-KR" sz="1050" b="1" dirty="0" err="1"/>
              <a:t>files.length</a:t>
            </a:r>
            <a:r>
              <a:rPr lang="en-US" altLang="ko-KR" sz="1050" b="1" dirty="0"/>
              <a:t>; </a:t>
            </a:r>
            <a:r>
              <a:rPr lang="en-US" altLang="ko-KR" sz="1050" b="1" dirty="0" err="1"/>
              <a:t>i</a:t>
            </a:r>
            <a:r>
              <a:rPr lang="en-US" altLang="ko-KR" sz="1050" b="1" dirty="0"/>
              <a:t>++) {</a:t>
            </a:r>
          </a:p>
          <a:p>
            <a:pPr defTabSz="180000"/>
            <a:r>
              <a:rPr lang="en-US" altLang="ko-KR" sz="1050" dirty="0" smtClean="0"/>
              <a:t>	</a:t>
            </a:r>
            <a:r>
              <a:rPr lang="en-US" altLang="ko-KR" sz="1050" b="1" dirty="0" err="1" smtClean="0"/>
              <a:t>imgs</a:t>
            </a:r>
            <a:r>
              <a:rPr lang="en-US" altLang="ko-KR" sz="1050" b="1" dirty="0" smtClean="0"/>
              <a:t>[</a:t>
            </a:r>
            <a:r>
              <a:rPr lang="en-US" altLang="ko-KR" sz="1050" b="1" dirty="0" err="1" smtClean="0"/>
              <a:t>i</a:t>
            </a:r>
            <a:r>
              <a:rPr lang="en-US" altLang="ko-KR" sz="1050" b="1" dirty="0"/>
              <a:t>] = new Image(); </a:t>
            </a:r>
            <a:r>
              <a:rPr lang="en-US" altLang="ko-KR" sz="1050" dirty="0"/>
              <a:t>// </a:t>
            </a:r>
            <a:r>
              <a:rPr lang="ko-KR" altLang="en-US" sz="1050" dirty="0"/>
              <a:t>이미지 객체 생성</a:t>
            </a:r>
          </a:p>
          <a:p>
            <a:pPr defTabSz="180000"/>
            <a:r>
              <a:rPr lang="en-US" altLang="ko-KR" sz="1050" dirty="0" smtClean="0"/>
              <a:t>	</a:t>
            </a:r>
            <a:r>
              <a:rPr lang="en-US" altLang="ko-KR" sz="1050" b="1" dirty="0" err="1" smtClean="0"/>
              <a:t>imgs</a:t>
            </a:r>
            <a:r>
              <a:rPr lang="en-US" altLang="ko-KR" sz="1050" b="1" dirty="0" smtClean="0"/>
              <a:t>[</a:t>
            </a:r>
            <a:r>
              <a:rPr lang="en-US" altLang="ko-KR" sz="1050" b="1" dirty="0" err="1" smtClean="0"/>
              <a:t>i</a:t>
            </a:r>
            <a:r>
              <a:rPr lang="en-US" altLang="ko-KR" sz="1050" b="1" dirty="0"/>
              <a:t>].</a:t>
            </a:r>
            <a:r>
              <a:rPr lang="en-US" altLang="ko-KR" sz="1050" b="1" dirty="0" err="1"/>
              <a:t>src</a:t>
            </a:r>
            <a:r>
              <a:rPr lang="en-US" altLang="ko-KR" sz="1050" b="1" dirty="0"/>
              <a:t> = files[</a:t>
            </a:r>
            <a:r>
              <a:rPr lang="en-US" altLang="ko-KR" sz="1050" b="1" dirty="0" err="1"/>
              <a:t>i</a:t>
            </a:r>
            <a:r>
              <a:rPr lang="en-US" altLang="ko-KR" sz="1050" b="1" dirty="0"/>
              <a:t>];</a:t>
            </a:r>
            <a:r>
              <a:rPr lang="en-US" altLang="ko-KR" sz="1050" dirty="0"/>
              <a:t> // </a:t>
            </a:r>
            <a:r>
              <a:rPr lang="ko-KR" altLang="en-US" sz="1050" dirty="0"/>
              <a:t>이미지 로딩</a:t>
            </a:r>
          </a:p>
          <a:p>
            <a:pPr defTabSz="180000"/>
            <a:r>
              <a:rPr lang="en-US" altLang="ko-KR" sz="1050" dirty="0"/>
              <a:t>}</a:t>
            </a:r>
          </a:p>
          <a:p>
            <a:pPr defTabSz="180000"/>
            <a:endParaRPr lang="ko-KR" altLang="en-US" sz="1050" dirty="0"/>
          </a:p>
          <a:p>
            <a:pPr defTabSz="180000"/>
            <a:r>
              <a:rPr lang="en-US" altLang="ko-KR" sz="1050" dirty="0"/>
              <a:t>// </a:t>
            </a:r>
            <a:r>
              <a:rPr lang="ko-KR" altLang="en-US" sz="1050" dirty="0" smtClean="0"/>
              <a:t>다음 이미지 출력</a:t>
            </a:r>
            <a:endParaRPr lang="ko-KR" altLang="en-US" sz="1050" dirty="0"/>
          </a:p>
          <a:p>
            <a:pPr defTabSz="180000"/>
            <a:r>
              <a:rPr lang="en-US" altLang="ko-KR" sz="1050" dirty="0" err="1"/>
              <a:t>var</a:t>
            </a:r>
            <a:r>
              <a:rPr lang="en-US" altLang="ko-KR" sz="1050" dirty="0"/>
              <a:t> next = 1;</a:t>
            </a:r>
          </a:p>
          <a:p>
            <a:pPr defTabSz="180000"/>
            <a:r>
              <a:rPr lang="en-US" altLang="ko-KR" sz="1050" b="1" dirty="0"/>
              <a:t>function change(</a:t>
            </a:r>
            <a:r>
              <a:rPr lang="en-US" altLang="ko-KR" sz="1050" b="1" dirty="0" err="1"/>
              <a:t>img</a:t>
            </a:r>
            <a:r>
              <a:rPr lang="en-US" altLang="ko-KR" sz="1050" b="1" dirty="0"/>
              <a:t>) {</a:t>
            </a:r>
          </a:p>
          <a:p>
            <a:pPr defTabSz="180000"/>
            <a:r>
              <a:rPr lang="en-US" altLang="ko-KR" sz="1050" dirty="0" smtClean="0"/>
              <a:t>	</a:t>
            </a:r>
            <a:r>
              <a:rPr lang="en-US" altLang="ko-KR" sz="1050" dirty="0" err="1" smtClean="0"/>
              <a:t>img.src</a:t>
            </a:r>
            <a:r>
              <a:rPr lang="en-US" altLang="ko-KR" sz="1050" dirty="0" smtClean="0"/>
              <a:t> </a:t>
            </a:r>
            <a:r>
              <a:rPr lang="en-US" altLang="ko-KR" sz="1050" dirty="0"/>
              <a:t>= </a:t>
            </a:r>
            <a:r>
              <a:rPr lang="en-US" altLang="ko-KR" sz="1050" dirty="0" err="1"/>
              <a:t>imgs</a:t>
            </a:r>
            <a:r>
              <a:rPr lang="en-US" altLang="ko-KR" sz="1050" dirty="0"/>
              <a:t>[next].</a:t>
            </a:r>
            <a:r>
              <a:rPr lang="en-US" altLang="ko-KR" sz="1050" dirty="0" err="1"/>
              <a:t>src</a:t>
            </a:r>
            <a:r>
              <a:rPr lang="en-US" altLang="ko-KR" sz="1050" dirty="0"/>
              <a:t>; // </a:t>
            </a:r>
            <a:r>
              <a:rPr lang="ko-KR" altLang="en-US" sz="1050" dirty="0"/>
              <a:t>이미지 변경</a:t>
            </a:r>
          </a:p>
          <a:p>
            <a:pPr defTabSz="180000"/>
            <a:r>
              <a:rPr lang="en-US" altLang="ko-KR" sz="1050" dirty="0" smtClean="0"/>
              <a:t>	next</a:t>
            </a:r>
            <a:r>
              <a:rPr lang="en-US" altLang="ko-KR" sz="1050" dirty="0"/>
              <a:t>++; // </a:t>
            </a:r>
            <a:r>
              <a:rPr lang="ko-KR" altLang="en-US" sz="1050" dirty="0"/>
              <a:t>다음 이미지</a:t>
            </a:r>
          </a:p>
          <a:p>
            <a:pPr defTabSz="180000"/>
            <a:r>
              <a:rPr lang="en-US" altLang="ko-KR" sz="1050" dirty="0" smtClean="0"/>
              <a:t>	next </a:t>
            </a:r>
            <a:r>
              <a:rPr lang="en-US" altLang="ko-KR" sz="1050" dirty="0"/>
              <a:t>%= </a:t>
            </a:r>
            <a:r>
              <a:rPr lang="en-US" altLang="ko-KR" sz="1050" dirty="0" err="1"/>
              <a:t>imgs.length</a:t>
            </a:r>
            <a:r>
              <a:rPr lang="en-US" altLang="ko-KR" sz="1050" dirty="0"/>
              <a:t>; // </a:t>
            </a:r>
            <a:r>
              <a:rPr lang="ko-KR" altLang="en-US" sz="1050" dirty="0"/>
              <a:t>개수를 넘으면 </a:t>
            </a:r>
            <a:r>
              <a:rPr lang="ko-KR" altLang="en-US" sz="1050" dirty="0" smtClean="0"/>
              <a:t>처음으로</a:t>
            </a:r>
            <a:endParaRPr lang="ko-KR" altLang="en-US" sz="1050" dirty="0"/>
          </a:p>
          <a:p>
            <a:pPr defTabSz="180000"/>
            <a:r>
              <a:rPr lang="en-US" altLang="ko-KR" sz="1050" dirty="0"/>
              <a:t>}</a:t>
            </a:r>
          </a:p>
          <a:p>
            <a:pPr defTabSz="180000"/>
            <a:r>
              <a:rPr lang="en-US" altLang="ko-KR" sz="1050" dirty="0"/>
              <a:t>&lt;/script</a:t>
            </a:r>
            <a:r>
              <a:rPr lang="en-US" altLang="ko-KR" sz="1050" dirty="0" smtClean="0"/>
              <a:t>&gt;&lt;/</a:t>
            </a:r>
            <a:r>
              <a:rPr lang="en-US" altLang="ko-KR" sz="1050" dirty="0"/>
              <a:t>head&gt;</a:t>
            </a:r>
          </a:p>
          <a:p>
            <a:pPr defTabSz="180000"/>
            <a:r>
              <a:rPr lang="en-US" altLang="ko-KR" sz="1050" dirty="0"/>
              <a:t>&lt;body&gt;</a:t>
            </a:r>
          </a:p>
          <a:p>
            <a:pPr defTabSz="180000"/>
            <a:r>
              <a:rPr lang="en-US" altLang="ko-KR" sz="1050" dirty="0"/>
              <a:t>&lt;h3&gt;new Image()</a:t>
            </a:r>
            <a:r>
              <a:rPr lang="ko-KR" altLang="en-US" sz="1050" dirty="0"/>
              <a:t>로 </a:t>
            </a:r>
            <a:r>
              <a:rPr lang="ko-KR" altLang="en-US" sz="1050" dirty="0" smtClean="0"/>
              <a:t>이미지 </a:t>
            </a:r>
            <a:r>
              <a:rPr lang="ko-KR" altLang="en-US" sz="1050" dirty="0"/>
              <a:t>로딩</a:t>
            </a:r>
            <a:r>
              <a:rPr lang="en-US" altLang="ko-KR" sz="1050" dirty="0"/>
              <a:t>&lt;/h3&gt;</a:t>
            </a:r>
          </a:p>
          <a:p>
            <a:pPr defTabSz="180000"/>
            <a:r>
              <a:rPr lang="en-US" altLang="ko-KR" sz="1050" dirty="0"/>
              <a:t>&lt;</a:t>
            </a:r>
            <a:r>
              <a:rPr lang="en-US" altLang="ko-KR" sz="1050" dirty="0" err="1"/>
              <a:t>hr</a:t>
            </a:r>
            <a:r>
              <a:rPr lang="en-US" altLang="ko-KR" sz="1050" dirty="0"/>
              <a:t>&gt;</a:t>
            </a:r>
          </a:p>
          <a:p>
            <a:pPr defTabSz="180000"/>
            <a:r>
              <a:rPr lang="ko-KR" altLang="en-US" sz="1050" dirty="0" smtClean="0"/>
              <a:t>이미지를 </a:t>
            </a:r>
            <a:r>
              <a:rPr lang="ko-KR" altLang="en-US" sz="1050" dirty="0"/>
              <a:t>클릭하면 </a:t>
            </a:r>
            <a:r>
              <a:rPr lang="ko-KR" altLang="en-US" sz="1050" dirty="0" smtClean="0"/>
              <a:t>다음 </a:t>
            </a:r>
            <a:r>
              <a:rPr lang="ko-KR" altLang="en-US" sz="1050" dirty="0"/>
              <a:t>이미지를 보여줍니다</a:t>
            </a:r>
            <a:r>
              <a:rPr lang="en-US" altLang="ko-KR" sz="1050" dirty="0"/>
              <a:t>.&lt;p&gt;</a:t>
            </a:r>
          </a:p>
          <a:p>
            <a:pPr defTabSz="180000"/>
            <a:r>
              <a:rPr lang="en-US" altLang="ko-KR" sz="1050" dirty="0"/>
              <a:t>&lt;</a:t>
            </a:r>
            <a:r>
              <a:rPr lang="en-US" altLang="ko-KR" sz="1050" dirty="0" err="1"/>
              <a:t>img</a:t>
            </a:r>
            <a:r>
              <a:rPr lang="en-US" altLang="ko-KR" sz="1050" dirty="0"/>
              <a:t> style="border:20px ridge wheat" </a:t>
            </a:r>
          </a:p>
          <a:p>
            <a:pPr defTabSz="180000"/>
            <a:r>
              <a:rPr lang="en-US" altLang="ko-KR" sz="1050" dirty="0" smtClean="0"/>
              <a:t>		 </a:t>
            </a:r>
            <a:r>
              <a:rPr lang="en-US" altLang="ko-KR" sz="1050" dirty="0" err="1" smtClean="0"/>
              <a:t>src</a:t>
            </a:r>
            <a:r>
              <a:rPr lang="en-US" altLang="ko-KR" sz="1050" dirty="0"/>
              <a:t>="media/penguins.jpg" alt</a:t>
            </a:r>
            <a:r>
              <a:rPr lang="en-US" altLang="ko-KR" sz="1050" dirty="0" smtClean="0"/>
              <a:t>="."  width</a:t>
            </a:r>
            <a:r>
              <a:rPr lang="en-US" altLang="ko-KR" sz="1050" dirty="0"/>
              <a:t>="200" height="200" </a:t>
            </a:r>
            <a:endParaRPr lang="en-US" altLang="ko-KR" sz="1050" dirty="0" smtClean="0"/>
          </a:p>
          <a:p>
            <a:pPr defTabSz="180000"/>
            <a:r>
              <a:rPr lang="en-US" altLang="ko-KR" sz="1050" dirty="0" smtClean="0"/>
              <a:t> 		 </a:t>
            </a:r>
            <a:r>
              <a:rPr lang="en-US" altLang="ko-KR" sz="1050" b="1" dirty="0" err="1" smtClean="0"/>
              <a:t>onclick</a:t>
            </a:r>
            <a:r>
              <a:rPr lang="en-US" altLang="ko-KR" sz="1050" b="1" dirty="0"/>
              <a:t>="change(this</a:t>
            </a:r>
            <a:r>
              <a:rPr lang="en-US" altLang="ko-KR" sz="1050" b="1" dirty="0" smtClean="0"/>
              <a:t>)"</a:t>
            </a:r>
            <a:r>
              <a:rPr lang="en-US" altLang="ko-KR" sz="1050" dirty="0" smtClean="0"/>
              <a:t>&gt;</a:t>
            </a:r>
          </a:p>
          <a:p>
            <a:pPr defTabSz="180000"/>
            <a:r>
              <a:rPr lang="en-US" altLang="ko-KR" sz="1050" dirty="0" smtClean="0"/>
              <a:t>&lt;/</a:t>
            </a:r>
            <a:r>
              <a:rPr lang="en-US" altLang="ko-KR" sz="1050" dirty="0"/>
              <a:t>body</a:t>
            </a:r>
            <a:r>
              <a:rPr lang="en-US" altLang="ko-KR" sz="1050" dirty="0" smtClean="0"/>
              <a:t>&gt;&lt;/</a:t>
            </a:r>
            <a:r>
              <a:rPr lang="en-US" altLang="ko-KR" sz="1050" dirty="0"/>
              <a:t>html&gt;</a:t>
            </a:r>
            <a:endParaRPr lang="ko-KR" altLang="en-US" sz="1050" dirty="0"/>
          </a:p>
        </p:txBody>
      </p:sp>
      <p:sp>
        <p:nvSpPr>
          <p:cNvPr id="7" name="TextBox 6"/>
          <p:cNvSpPr txBox="1"/>
          <p:nvPr/>
        </p:nvSpPr>
        <p:spPr>
          <a:xfrm>
            <a:off x="6588224" y="6165304"/>
            <a:ext cx="1404156" cy="442674"/>
          </a:xfrm>
          <a:prstGeom prst="wedgeRoundRectCallout">
            <a:avLst>
              <a:gd name="adj1" fmla="val -11427"/>
              <a:gd name="adj2" fmla="val -15181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클릭하면 다음 이미지를 보여준다</a:t>
            </a:r>
            <a:r>
              <a:rPr lang="en-US" altLang="ko-KR" sz="1000" dirty="0" smtClean="0"/>
              <a:t>.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098803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onblur</a:t>
            </a:r>
            <a:r>
              <a:rPr lang="ko-KR" altLang="en-US" dirty="0"/>
              <a:t>와 </a:t>
            </a:r>
            <a:r>
              <a:rPr lang="en-US" altLang="ko-KR" dirty="0" err="1" smtClean="0"/>
              <a:t>onfocus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포커스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포커스는 현재 키 입력에 대한 독점권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브라우저는 포커스를 가지고 있는 </a:t>
            </a:r>
            <a:r>
              <a:rPr lang="en-US" altLang="ko-KR" dirty="0" smtClean="0"/>
              <a:t>HTML </a:t>
            </a:r>
            <a:r>
              <a:rPr lang="ko-KR" altLang="en-US" dirty="0" smtClean="0"/>
              <a:t>태그 요소에 키 공급</a:t>
            </a:r>
            <a:endParaRPr lang="en-US" altLang="ko-KR" dirty="0" smtClean="0"/>
          </a:p>
          <a:p>
            <a:r>
              <a:rPr lang="en-US" altLang="ko-KR" dirty="0" err="1" smtClean="0"/>
              <a:t>onblur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포커스를 잃을 때 발생하는 이벤트 </a:t>
            </a:r>
            <a:r>
              <a:rPr lang="ko-KR" altLang="en-US" dirty="0" err="1" smtClean="0"/>
              <a:t>리스너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예</a:t>
            </a:r>
            <a:r>
              <a:rPr lang="en-US" altLang="ko-KR" dirty="0" smtClean="0"/>
              <a:t>) </a:t>
            </a:r>
            <a:r>
              <a:rPr lang="ko-KR" altLang="en-US" dirty="0" smtClean="0"/>
              <a:t>다른 </a:t>
            </a:r>
            <a:r>
              <a:rPr lang="en-US" altLang="ko-KR" dirty="0" smtClean="0"/>
              <a:t>HTML </a:t>
            </a:r>
            <a:r>
              <a:rPr lang="ko-KR" altLang="en-US" dirty="0" smtClean="0"/>
              <a:t>요소를 클릭하면</a:t>
            </a:r>
            <a:r>
              <a:rPr lang="en-US" altLang="ko-KR" dirty="0" smtClean="0"/>
              <a:t>, </a:t>
            </a:r>
            <a:r>
              <a:rPr lang="ko-KR" altLang="en-US" dirty="0" smtClean="0"/>
              <a:t>현재 </a:t>
            </a:r>
            <a:r>
              <a:rPr lang="en-US" altLang="ko-KR" dirty="0" smtClean="0"/>
              <a:t>HTML </a:t>
            </a:r>
            <a:r>
              <a:rPr lang="ko-KR" altLang="en-US" dirty="0" smtClean="0"/>
              <a:t>요소는 포커스를</a:t>
            </a:r>
            <a:r>
              <a:rPr lang="en-US" altLang="ko-KR" dirty="0" smtClean="0"/>
              <a:t> </a:t>
            </a:r>
            <a:r>
              <a:rPr lang="ko-KR" altLang="en-US" dirty="0" smtClean="0"/>
              <a:t>잃는다</a:t>
            </a:r>
            <a:r>
              <a:rPr lang="en-US" altLang="ko-KR" dirty="0" smtClean="0"/>
              <a:t>.</a:t>
            </a:r>
          </a:p>
          <a:p>
            <a:r>
              <a:rPr lang="en-US" altLang="ko-KR" dirty="0" err="1" smtClean="0"/>
              <a:t>onfocus</a:t>
            </a:r>
            <a:endParaRPr lang="en-US" altLang="ko-KR" dirty="0" smtClean="0"/>
          </a:p>
          <a:p>
            <a:pPr lvl="1"/>
            <a:r>
              <a:rPr lang="ko-KR" altLang="en-US" dirty="0"/>
              <a:t>포커스를 잃을 때 발생하는 이벤트 </a:t>
            </a:r>
            <a:r>
              <a:rPr lang="ko-KR" altLang="en-US" dirty="0" err="1" smtClean="0"/>
              <a:t>리스너</a:t>
            </a:r>
            <a:endParaRPr lang="en-US" altLang="ko-KR" dirty="0" smtClean="0"/>
          </a:p>
          <a:p>
            <a:pPr lvl="2"/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ko-KR" altLang="en-US" dirty="0" smtClean="0"/>
              <a:t>현재 </a:t>
            </a:r>
            <a:r>
              <a:rPr lang="en-US" altLang="ko-KR" dirty="0" smtClean="0"/>
              <a:t>HTML </a:t>
            </a:r>
            <a:r>
              <a:rPr lang="ko-KR" altLang="en-US" dirty="0"/>
              <a:t>요소를 클릭하면</a:t>
            </a:r>
            <a:r>
              <a:rPr lang="en-US" altLang="ko-KR" dirty="0"/>
              <a:t>, </a:t>
            </a:r>
            <a:r>
              <a:rPr lang="ko-KR" altLang="en-US" dirty="0"/>
              <a:t>현재 </a:t>
            </a:r>
            <a:r>
              <a:rPr lang="en-US" altLang="ko-KR" dirty="0"/>
              <a:t>HTML </a:t>
            </a:r>
            <a:r>
              <a:rPr lang="ko-KR" altLang="en-US" dirty="0" smtClean="0"/>
              <a:t>요소가 </a:t>
            </a:r>
            <a:r>
              <a:rPr lang="ko-KR" altLang="en-US" dirty="0"/>
              <a:t>포커스를</a:t>
            </a:r>
            <a:r>
              <a:rPr lang="en-US" altLang="ko-KR" dirty="0"/>
              <a:t> </a:t>
            </a:r>
            <a:r>
              <a:rPr lang="ko-KR" altLang="en-US" dirty="0" smtClean="0"/>
              <a:t>얻는다</a:t>
            </a:r>
            <a:r>
              <a:rPr lang="en-US" altLang="ko-KR" dirty="0"/>
              <a:t>.</a:t>
            </a:r>
          </a:p>
          <a:p>
            <a:pPr lvl="1"/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573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0113" y="1328462"/>
            <a:ext cx="2847972" cy="3567459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예제 </a:t>
            </a:r>
            <a:r>
              <a:rPr lang="en-US" altLang="ko-KR" dirty="0" smtClean="0"/>
              <a:t>9-16 </a:t>
            </a:r>
            <a:r>
              <a:rPr lang="en-US" altLang="ko-KR" dirty="0" err="1"/>
              <a:t>onfocus</a:t>
            </a:r>
            <a:r>
              <a:rPr lang="ko-KR" altLang="en-US" dirty="0"/>
              <a:t>와 </a:t>
            </a:r>
            <a:r>
              <a:rPr lang="en-US" altLang="ko-KR" dirty="0" err="1"/>
              <a:t>onblur</a:t>
            </a:r>
            <a:r>
              <a:rPr lang="en-US" altLang="ko-KR" dirty="0"/>
              <a:t>, </a:t>
            </a:r>
            <a:r>
              <a:rPr lang="ko-KR" altLang="en-US" dirty="0" smtClean="0"/>
              <a:t>입력 없이 다른 </a:t>
            </a:r>
            <a:r>
              <a:rPr lang="ko-KR" altLang="en-US" dirty="0"/>
              <a:t>창으로 갈 수 </a:t>
            </a:r>
            <a:r>
              <a:rPr lang="ko-KR" altLang="en-US" dirty="0" smtClean="0"/>
              <a:t>없음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44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179512" y="1412776"/>
            <a:ext cx="5256584" cy="526297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&lt;!DOCTYPE html&gt;</a:t>
            </a:r>
          </a:p>
          <a:p>
            <a:pPr defTabSz="180000"/>
            <a:r>
              <a:rPr lang="en-US" altLang="ko-KR" sz="1400" dirty="0"/>
              <a:t>&lt;html&gt;</a:t>
            </a:r>
          </a:p>
          <a:p>
            <a:pPr defTabSz="180000"/>
            <a:r>
              <a:rPr lang="en-US" altLang="ko-KR" sz="1400" dirty="0"/>
              <a:t>&lt;head&gt;&lt;title&gt;</a:t>
            </a:r>
            <a:r>
              <a:rPr lang="en-US" altLang="ko-KR" sz="1400" dirty="0" err="1"/>
              <a:t>onfocus</a:t>
            </a:r>
            <a:r>
              <a:rPr lang="ko-KR" altLang="en-US" sz="1400" dirty="0"/>
              <a:t>와 </a:t>
            </a:r>
            <a:r>
              <a:rPr lang="en-US" altLang="ko-KR" sz="1400" dirty="0" err="1"/>
              <a:t>onblur</a:t>
            </a:r>
            <a:r>
              <a:rPr lang="en-US" altLang="ko-KR" sz="1400" dirty="0"/>
              <a:t>&lt;/title&gt;</a:t>
            </a:r>
          </a:p>
          <a:p>
            <a:pPr defTabSz="180000"/>
            <a:r>
              <a:rPr lang="en-US" altLang="ko-KR" sz="1400" dirty="0"/>
              <a:t>&lt;script&gt;</a:t>
            </a:r>
          </a:p>
          <a:p>
            <a:pPr defTabSz="180000"/>
            <a:r>
              <a:rPr lang="en-US" altLang="ko-KR" sz="1400" b="1" dirty="0"/>
              <a:t>function </a:t>
            </a:r>
            <a:r>
              <a:rPr lang="en-US" altLang="ko-KR" sz="1400" b="1" dirty="0" err="1"/>
              <a:t>checkFilled</a:t>
            </a:r>
            <a:r>
              <a:rPr lang="en-US" altLang="ko-KR" sz="1400" b="1" dirty="0"/>
              <a:t>(</a:t>
            </a:r>
            <a:r>
              <a:rPr lang="en-US" altLang="ko-KR" sz="1400" b="1" dirty="0" err="1"/>
              <a:t>obj</a:t>
            </a:r>
            <a:r>
              <a:rPr lang="en-US" altLang="ko-KR" sz="1400" b="1" dirty="0"/>
              <a:t>) {</a:t>
            </a:r>
          </a:p>
          <a:p>
            <a:pPr defTabSz="180000"/>
            <a:r>
              <a:rPr lang="en-US" altLang="ko-KR" sz="1400" b="1" dirty="0" smtClean="0"/>
              <a:t>	if(</a:t>
            </a:r>
            <a:r>
              <a:rPr lang="en-US" altLang="ko-KR" sz="1400" b="1" dirty="0" err="1" smtClean="0"/>
              <a:t>obj.value</a:t>
            </a:r>
            <a:r>
              <a:rPr lang="en-US" altLang="ko-KR" sz="1400" b="1" dirty="0" smtClean="0"/>
              <a:t> </a:t>
            </a:r>
            <a:r>
              <a:rPr lang="en-US" altLang="ko-KR" sz="1400" b="1" dirty="0"/>
              <a:t>== "") {</a:t>
            </a:r>
          </a:p>
          <a:p>
            <a:pPr defTabSz="180000"/>
            <a:r>
              <a:rPr lang="en-US" altLang="ko-KR" sz="1400" dirty="0" smtClean="0"/>
              <a:t>		alert</a:t>
            </a:r>
            <a:r>
              <a:rPr lang="en-US" altLang="ko-KR" sz="1400" dirty="0"/>
              <a:t>("enter name!");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obj.focus</a:t>
            </a:r>
            <a:r>
              <a:rPr lang="en-US" altLang="ko-KR" sz="1400" dirty="0"/>
              <a:t>(); // </a:t>
            </a:r>
            <a:r>
              <a:rPr lang="en-US" altLang="ko-KR" sz="1400" dirty="0" err="1"/>
              <a:t>obj</a:t>
            </a:r>
            <a:r>
              <a:rPr lang="ko-KR" altLang="en-US" sz="1400" dirty="0"/>
              <a:t>에 다시 포커스</a:t>
            </a:r>
          </a:p>
          <a:p>
            <a:pPr defTabSz="180000"/>
            <a:r>
              <a:rPr lang="en-US" altLang="ko-KR" sz="1400" dirty="0" smtClean="0"/>
              <a:t>	}</a:t>
            </a:r>
            <a:endParaRPr lang="en-US" altLang="ko-KR" sz="1400" dirty="0"/>
          </a:p>
          <a:p>
            <a:pPr defTabSz="180000"/>
            <a:r>
              <a:rPr lang="en-US" altLang="ko-KR" sz="1400" dirty="0"/>
              <a:t>}</a:t>
            </a:r>
          </a:p>
          <a:p>
            <a:pPr defTabSz="180000"/>
            <a:r>
              <a:rPr lang="en-US" altLang="ko-KR" sz="1400" dirty="0"/>
              <a:t>&lt;/script&gt;</a:t>
            </a:r>
          </a:p>
          <a:p>
            <a:pPr defTabSz="180000"/>
            <a:r>
              <a:rPr lang="en-US" altLang="ko-KR" sz="1400" dirty="0"/>
              <a:t>&lt;/head&gt;</a:t>
            </a:r>
          </a:p>
          <a:p>
            <a:pPr defTabSz="180000"/>
            <a:r>
              <a:rPr lang="en-US" altLang="ko-KR" sz="1400" dirty="0"/>
              <a:t>&lt;body </a:t>
            </a:r>
            <a:r>
              <a:rPr lang="en-US" altLang="ko-KR" sz="1400" dirty="0" err="1"/>
              <a:t>onload</a:t>
            </a:r>
            <a:r>
              <a:rPr lang="en-US" altLang="ko-KR" sz="1400" dirty="0" smtClean="0"/>
              <a:t>="</a:t>
            </a:r>
            <a:r>
              <a:rPr lang="en-US" altLang="ko-KR" sz="1400" dirty="0" err="1"/>
              <a:t>document.getElementById</a:t>
            </a:r>
            <a:r>
              <a:rPr lang="en-US" altLang="ko-KR" sz="1400" dirty="0"/>
              <a:t>('name').focus();"&gt;</a:t>
            </a:r>
          </a:p>
          <a:p>
            <a:pPr defTabSz="180000"/>
            <a:r>
              <a:rPr lang="en-US" altLang="ko-KR" sz="1400" dirty="0"/>
              <a:t>&lt;h3&gt;</a:t>
            </a:r>
            <a:r>
              <a:rPr lang="en-US" altLang="ko-KR" sz="1400" dirty="0" err="1"/>
              <a:t>onfocus</a:t>
            </a:r>
            <a:r>
              <a:rPr lang="ko-KR" altLang="en-US" sz="1400" dirty="0"/>
              <a:t>와 </a:t>
            </a:r>
            <a:r>
              <a:rPr lang="en-US" altLang="ko-KR" sz="1400" dirty="0" err="1"/>
              <a:t>onblur</a:t>
            </a:r>
            <a:r>
              <a:rPr lang="en-US" altLang="ko-KR" sz="1400" dirty="0"/>
              <a:t>&lt;/h3&gt;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&lt;p&gt;</a:t>
            </a:r>
            <a:r>
              <a:rPr lang="ko-KR" altLang="en-US" sz="1400" dirty="0"/>
              <a:t>이름을 입력하지 않고 다른 창으로</a:t>
            </a:r>
          </a:p>
          <a:p>
            <a:pPr defTabSz="180000"/>
            <a:r>
              <a:rPr lang="ko-KR" altLang="en-US" sz="1400" dirty="0"/>
              <a:t>이동할 수 없습니다</a:t>
            </a:r>
            <a:r>
              <a:rPr lang="en-US" altLang="ko-KR" sz="1400" dirty="0"/>
              <a:t>.&lt;/p&gt;</a:t>
            </a:r>
          </a:p>
          <a:p>
            <a:pPr defTabSz="180000"/>
            <a:r>
              <a:rPr lang="en-US" altLang="ko-KR" sz="1400" dirty="0"/>
              <a:t>&lt;form&gt;</a:t>
            </a:r>
          </a:p>
          <a:p>
            <a:pPr defTabSz="180000"/>
            <a:r>
              <a:rPr lang="ko-KR" altLang="en-US" sz="1400" dirty="0"/>
              <a:t>이름 </a:t>
            </a:r>
            <a:r>
              <a:rPr lang="en-US" altLang="ko-KR" sz="1400" dirty="0"/>
              <a:t>&lt;input type="text" id="</a:t>
            </a:r>
            <a:r>
              <a:rPr lang="en-US" altLang="ko-KR" sz="1400" dirty="0" smtClean="0"/>
              <a:t>name" </a:t>
            </a:r>
            <a:endParaRPr lang="en-US" altLang="ko-KR" sz="1400" dirty="0"/>
          </a:p>
          <a:p>
            <a:pPr defTabSz="180000"/>
            <a:r>
              <a:rPr lang="en-US" altLang="ko-KR" sz="1400" dirty="0" smtClean="0"/>
              <a:t>					</a:t>
            </a:r>
            <a:r>
              <a:rPr lang="en-US" altLang="ko-KR" sz="1400" b="1" dirty="0" err="1" smtClean="0"/>
              <a:t>onblur</a:t>
            </a:r>
            <a:r>
              <a:rPr lang="en-US" altLang="ko-KR" sz="1400" b="1" dirty="0"/>
              <a:t>="</a:t>
            </a:r>
            <a:r>
              <a:rPr lang="en-US" altLang="ko-KR" sz="1400" b="1" dirty="0" err="1"/>
              <a:t>checkFilled</a:t>
            </a:r>
            <a:r>
              <a:rPr lang="en-US" altLang="ko-KR" sz="1400" b="1" dirty="0"/>
              <a:t>(this)"</a:t>
            </a:r>
            <a:r>
              <a:rPr lang="en-US" altLang="ko-KR" sz="1400" dirty="0"/>
              <a:t>&gt;&lt;p&gt;</a:t>
            </a:r>
          </a:p>
          <a:p>
            <a:pPr defTabSz="180000"/>
            <a:r>
              <a:rPr lang="ko-KR" altLang="en-US" sz="1400" dirty="0"/>
              <a:t>학번 </a:t>
            </a:r>
            <a:r>
              <a:rPr lang="en-US" altLang="ko-KR" sz="1400" dirty="0"/>
              <a:t>&lt;input type="text"&gt;</a:t>
            </a:r>
          </a:p>
          <a:p>
            <a:pPr defTabSz="180000"/>
            <a:r>
              <a:rPr lang="en-US" altLang="ko-KR" sz="1400" dirty="0"/>
              <a:t>&lt;/form&gt;</a:t>
            </a:r>
          </a:p>
          <a:p>
            <a:pPr defTabSz="180000"/>
            <a:r>
              <a:rPr lang="en-US" altLang="ko-KR" sz="1400" dirty="0"/>
              <a:t>&lt;/body&gt;</a:t>
            </a:r>
          </a:p>
          <a:p>
            <a:pPr defTabSz="180000"/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  <p:grpSp>
        <p:nvGrpSpPr>
          <p:cNvPr id="9" name="그룹 8"/>
          <p:cNvGrpSpPr/>
          <p:nvPr/>
        </p:nvGrpSpPr>
        <p:grpSpPr>
          <a:xfrm>
            <a:off x="5724128" y="4960275"/>
            <a:ext cx="2801094" cy="1619443"/>
            <a:chOff x="3067050" y="1876425"/>
            <a:chExt cx="5448300" cy="3107677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67050" y="1876425"/>
              <a:ext cx="3009900" cy="3105150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76950" y="1917052"/>
              <a:ext cx="2438400" cy="3067050"/>
            </a:xfrm>
            <a:prstGeom prst="rect">
              <a:avLst/>
            </a:prstGeom>
          </p:spPr>
        </p:pic>
      </p:grpSp>
      <p:sp>
        <p:nvSpPr>
          <p:cNvPr id="10" name="타원 9"/>
          <p:cNvSpPr/>
          <p:nvPr/>
        </p:nvSpPr>
        <p:spPr>
          <a:xfrm>
            <a:off x="5796136" y="5445224"/>
            <a:ext cx="1080120" cy="360040"/>
          </a:xfrm>
          <a:prstGeom prst="ellipse">
            <a:avLst/>
          </a:prstGeom>
          <a:noFill/>
          <a:ln w="9525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7731573" y="3969797"/>
            <a:ext cx="1404156" cy="783193"/>
          </a:xfrm>
          <a:prstGeom prst="wedgeRoundRectCallout">
            <a:avLst>
              <a:gd name="adj1" fmla="val -156624"/>
              <a:gd name="adj2" fmla="val -42475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이름을 입력하지 않은 상태에서 다른 곳을 클릭하면 아래의 경고 창 출력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4291468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라디오버튼과 체크박스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라디오버튼 객체</a:t>
            </a:r>
            <a:endParaRPr lang="en-US" altLang="ko-KR" smtClean="0"/>
          </a:p>
          <a:p>
            <a:pPr lvl="1"/>
            <a:r>
              <a:rPr lang="en-US" altLang="ko-KR" smtClean="0"/>
              <a:t>&lt;input type="radio"&gt;</a:t>
            </a:r>
            <a:r>
              <a:rPr lang="ko-KR" altLang="en-US" smtClean="0"/>
              <a:t>로 만들어진 라디오 버튼 </a:t>
            </a:r>
            <a:r>
              <a:rPr lang="en-US" altLang="ko-KR" smtClean="0"/>
              <a:t>DOM </a:t>
            </a:r>
            <a:r>
              <a:rPr lang="ko-KR" altLang="en-US" smtClean="0"/>
              <a:t>객체</a:t>
            </a:r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r>
              <a:rPr lang="ko-KR" altLang="en-US" smtClean="0"/>
              <a:t>라디오 버튼 객체들 알아내기</a:t>
            </a:r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r>
              <a:rPr lang="ko-KR" altLang="en-US" smtClean="0"/>
              <a:t>체크박스 객체</a:t>
            </a:r>
            <a:endParaRPr lang="en-US" altLang="ko-KR" smtClean="0"/>
          </a:p>
          <a:p>
            <a:pPr lvl="1"/>
            <a:r>
              <a:rPr lang="en-US" altLang="ko-KR" smtClean="0"/>
              <a:t>&lt;input type="checkbox"&gt;</a:t>
            </a:r>
            <a:r>
              <a:rPr lang="ko-KR" altLang="en-US" smtClean="0"/>
              <a:t>로 만들어진 체크박스 </a:t>
            </a:r>
            <a:r>
              <a:rPr lang="en-US" altLang="ko-KR" smtClean="0"/>
              <a:t>DOM </a:t>
            </a:r>
            <a:r>
              <a:rPr lang="ko-KR" altLang="en-US" smtClean="0"/>
              <a:t>객체</a:t>
            </a:r>
          </a:p>
          <a:p>
            <a:endParaRPr lang="ko-KR" altLang="en-US" smtClean="0"/>
          </a:p>
          <a:p>
            <a:pPr lvl="1"/>
            <a:endParaRPr lang="ko-KR" altLang="en-US" smtClean="0"/>
          </a:p>
          <a:p>
            <a:pPr lvl="1"/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45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915018" y="2281566"/>
            <a:ext cx="5319838" cy="116955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form&gt;</a:t>
            </a:r>
            <a:endParaRPr lang="en-US" altLang="ko-KR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	&lt;input type="radio" name="city" value="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seoul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"&gt;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서울</a:t>
            </a:r>
          </a:p>
          <a:p>
            <a:pPr marL="190500" defTabSz="180000" fontAlgn="base" latinLnBrk="0"/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&lt;input type="radio" name="city" value="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busan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"&gt;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부산</a:t>
            </a:r>
          </a:p>
          <a:p>
            <a:pPr marL="190500" defTabSz="180000" fontAlgn="base" latinLnBrk="0"/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&lt;input type="radio" name="city" value="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chunchen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"&gt;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춘천</a:t>
            </a: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&lt;/form&gt;</a:t>
            </a:r>
          </a:p>
        </p:txBody>
      </p:sp>
      <p:sp>
        <p:nvSpPr>
          <p:cNvPr id="11" name="Rectangle 2"/>
          <p:cNvSpPr>
            <a:spLocks noChangeArrowheads="1"/>
          </p:cNvSpPr>
          <p:nvPr/>
        </p:nvSpPr>
        <p:spPr bwMode="auto">
          <a:xfrm>
            <a:off x="-72359" y="9148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073" name="_x210418032" descr="EMB000019b0075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00" y="2636912"/>
            <a:ext cx="2046334" cy="379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1288936" y="4221088"/>
            <a:ext cx="6739447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var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kcity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=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document.getElementsByName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("city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");  // </a:t>
            </a:r>
            <a:r>
              <a:rPr lang="en-US" altLang="ko-KR" sz="1400" kern="0" dirty="0" err="1" smtClean="0">
                <a:solidFill>
                  <a:srgbClr val="000000"/>
                </a:solidFill>
                <a:latin typeface="+mj-ea"/>
                <a:ea typeface="+mj-ea"/>
              </a:rPr>
              <a:t>kcity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[0], </a:t>
            </a:r>
            <a:r>
              <a:rPr lang="en-US" altLang="ko-KR" sz="1400" kern="0" dirty="0" err="1" smtClean="0">
                <a:solidFill>
                  <a:srgbClr val="000000"/>
                </a:solidFill>
                <a:latin typeface="+mj-ea"/>
              </a:rPr>
              <a:t>kcity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</a:rPr>
              <a:t>[1], </a:t>
            </a:r>
            <a:r>
              <a:rPr lang="en-US" altLang="ko-KR" sz="1400" kern="0" dirty="0" err="1" smtClean="0">
                <a:solidFill>
                  <a:srgbClr val="000000"/>
                </a:solidFill>
                <a:latin typeface="+mj-ea"/>
              </a:rPr>
              <a:t>kcity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</a:rPr>
              <a:t>[2]</a:t>
            </a:r>
            <a:endParaRPr lang="en-US" altLang="ko-KR" sz="1400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168388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5799" y="1718366"/>
            <a:ext cx="2864107" cy="2304607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 smtClean="0"/>
              <a:t>9-17 </a:t>
            </a:r>
            <a:r>
              <a:rPr lang="ko-KR" altLang="en-US" dirty="0"/>
              <a:t>선택된 라디오버튼 알아내기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46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395536" y="1336817"/>
            <a:ext cx="5400601" cy="544764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&lt;head&gt;&lt;title</a:t>
            </a:r>
            <a:r>
              <a:rPr lang="en-US" altLang="ko-KR" sz="1200" dirty="0" smtClean="0"/>
              <a:t>&gt;</a:t>
            </a:r>
            <a:r>
              <a:rPr lang="ko-KR" altLang="en-US" sz="1200" dirty="0"/>
              <a:t>선택된 라디오버튼 알아내기</a:t>
            </a:r>
            <a:r>
              <a:rPr lang="en-US" altLang="ko-KR" sz="1200" dirty="0" smtClean="0"/>
              <a:t>&lt;/</a:t>
            </a:r>
            <a:r>
              <a:rPr lang="en-US" altLang="ko-KR" sz="1200" dirty="0"/>
              <a:t>title&gt;</a:t>
            </a:r>
          </a:p>
          <a:p>
            <a:pPr defTabSz="180000"/>
            <a:r>
              <a:rPr lang="en-US" altLang="ko-KR" sz="1200" dirty="0"/>
              <a:t>&lt;script&gt;</a:t>
            </a:r>
          </a:p>
          <a:p>
            <a:pPr defTabSz="180000"/>
            <a:r>
              <a:rPr lang="en-US" altLang="ko-KR" sz="1200" b="1" dirty="0"/>
              <a:t>function </a:t>
            </a:r>
            <a:r>
              <a:rPr lang="en-US" altLang="ko-KR" sz="1200" b="1" dirty="0" err="1"/>
              <a:t>findChecked</a:t>
            </a:r>
            <a:r>
              <a:rPr lang="en-US" altLang="ko-KR" sz="1200" b="1" dirty="0"/>
              <a:t>() {</a:t>
            </a:r>
          </a:p>
          <a:p>
            <a:pPr defTabSz="180000"/>
            <a:r>
              <a:rPr lang="en-US" altLang="ko-KR" sz="1200" b="1" dirty="0" smtClean="0"/>
              <a:t>	</a:t>
            </a:r>
            <a:r>
              <a:rPr lang="en-US" altLang="ko-KR" sz="1200" b="1" dirty="0" err="1" smtClean="0"/>
              <a:t>var</a:t>
            </a:r>
            <a:r>
              <a:rPr lang="en-US" altLang="ko-KR" sz="1200" b="1" dirty="0" smtClean="0"/>
              <a:t> </a:t>
            </a:r>
            <a:r>
              <a:rPr lang="en-US" altLang="ko-KR" sz="1200" b="1" dirty="0"/>
              <a:t>found = null;</a:t>
            </a:r>
          </a:p>
          <a:p>
            <a:pPr defTabSz="180000"/>
            <a:r>
              <a:rPr lang="en-US" altLang="ko-KR" sz="1200" b="1" dirty="0" smtClean="0"/>
              <a:t>	</a:t>
            </a:r>
            <a:r>
              <a:rPr lang="en-US" altLang="ko-KR" sz="1200" b="1" dirty="0" err="1" smtClean="0"/>
              <a:t>var</a:t>
            </a:r>
            <a:r>
              <a:rPr lang="en-US" altLang="ko-KR" sz="1200" b="1" dirty="0" smtClean="0"/>
              <a:t> </a:t>
            </a:r>
            <a:r>
              <a:rPr lang="en-US" altLang="ko-KR" sz="1200" b="1" dirty="0" err="1"/>
              <a:t>kcity</a:t>
            </a:r>
            <a:r>
              <a:rPr lang="en-US" altLang="ko-KR" sz="1200" b="1" dirty="0"/>
              <a:t> = </a:t>
            </a:r>
            <a:r>
              <a:rPr lang="en-US" altLang="ko-KR" sz="1200" b="1" dirty="0" err="1"/>
              <a:t>document.getElementsByName</a:t>
            </a:r>
            <a:r>
              <a:rPr lang="en-US" altLang="ko-KR" sz="1200" b="1" dirty="0"/>
              <a:t>("city");</a:t>
            </a:r>
          </a:p>
          <a:p>
            <a:pPr defTabSz="180000"/>
            <a:r>
              <a:rPr lang="en-US" altLang="ko-KR" sz="1200" b="1" dirty="0" smtClean="0"/>
              <a:t>	for(</a:t>
            </a:r>
            <a:r>
              <a:rPr lang="en-US" altLang="ko-KR" sz="1200" b="1" dirty="0" err="1" smtClean="0"/>
              <a:t>var</a:t>
            </a:r>
            <a:r>
              <a:rPr lang="en-US" altLang="ko-KR" sz="1200" b="1" dirty="0" smtClean="0"/>
              <a:t> </a:t>
            </a:r>
            <a:r>
              <a:rPr lang="en-US" altLang="ko-KR" sz="1200" b="1" dirty="0" err="1"/>
              <a:t>i</a:t>
            </a:r>
            <a:r>
              <a:rPr lang="en-US" altLang="ko-KR" sz="1200" b="1" dirty="0"/>
              <a:t>=0; </a:t>
            </a:r>
            <a:r>
              <a:rPr lang="en-US" altLang="ko-KR" sz="1200" b="1" dirty="0" err="1"/>
              <a:t>i</a:t>
            </a:r>
            <a:r>
              <a:rPr lang="en-US" altLang="ko-KR" sz="1200" b="1" dirty="0"/>
              <a:t>&lt;</a:t>
            </a:r>
            <a:r>
              <a:rPr lang="en-US" altLang="ko-KR" sz="1200" b="1" dirty="0" err="1"/>
              <a:t>kcity.length</a:t>
            </a:r>
            <a:r>
              <a:rPr lang="en-US" altLang="ko-KR" sz="1200" b="1" dirty="0"/>
              <a:t>; </a:t>
            </a:r>
            <a:r>
              <a:rPr lang="en-US" altLang="ko-KR" sz="1200" b="1" dirty="0" err="1"/>
              <a:t>i</a:t>
            </a:r>
            <a:r>
              <a:rPr lang="en-US" altLang="ko-KR" sz="1200" b="1" dirty="0"/>
              <a:t>++) {</a:t>
            </a:r>
          </a:p>
          <a:p>
            <a:pPr defTabSz="180000"/>
            <a:r>
              <a:rPr lang="en-US" altLang="ko-KR" sz="1200" b="1" dirty="0" smtClean="0"/>
              <a:t>		if(</a:t>
            </a:r>
            <a:r>
              <a:rPr lang="en-US" altLang="ko-KR" sz="1200" b="1" dirty="0" err="1" smtClean="0"/>
              <a:t>kcity</a:t>
            </a:r>
            <a:r>
              <a:rPr lang="en-US" altLang="ko-KR" sz="1200" b="1" dirty="0" smtClean="0"/>
              <a:t>[</a:t>
            </a:r>
            <a:r>
              <a:rPr lang="en-US" altLang="ko-KR" sz="1200" b="1" dirty="0" err="1" smtClean="0"/>
              <a:t>i</a:t>
            </a:r>
            <a:r>
              <a:rPr lang="en-US" altLang="ko-KR" sz="1200" b="1" dirty="0"/>
              <a:t>].</a:t>
            </a:r>
            <a:r>
              <a:rPr lang="en-US" altLang="ko-KR" sz="1200" b="1" dirty="0" smtClean="0"/>
              <a:t>checked == true) </a:t>
            </a:r>
          </a:p>
          <a:p>
            <a:pPr defTabSz="180000"/>
            <a:r>
              <a:rPr lang="en-US" altLang="ko-KR" sz="1200" b="1" dirty="0"/>
              <a:t>	</a:t>
            </a:r>
            <a:r>
              <a:rPr lang="en-US" altLang="ko-KR" sz="1200" b="1" dirty="0" smtClean="0"/>
              <a:t>		found </a:t>
            </a:r>
            <a:r>
              <a:rPr lang="en-US" altLang="ko-KR" sz="1200" b="1" dirty="0"/>
              <a:t>= </a:t>
            </a:r>
            <a:r>
              <a:rPr lang="en-US" altLang="ko-KR" sz="1200" b="1" dirty="0" err="1"/>
              <a:t>kcity</a:t>
            </a:r>
            <a:r>
              <a:rPr lang="en-US" altLang="ko-KR" sz="1200" b="1" dirty="0"/>
              <a:t>[</a:t>
            </a:r>
            <a:r>
              <a:rPr lang="en-US" altLang="ko-KR" sz="1200" b="1" dirty="0" err="1"/>
              <a:t>i</a:t>
            </a:r>
            <a:r>
              <a:rPr lang="en-US" altLang="ko-KR" sz="1200" b="1" dirty="0"/>
              <a:t>];</a:t>
            </a:r>
          </a:p>
          <a:p>
            <a:pPr defTabSz="180000"/>
            <a:r>
              <a:rPr lang="en-US" altLang="ko-KR" sz="1200" dirty="0" smtClean="0"/>
              <a:t>	}</a:t>
            </a:r>
            <a:endParaRPr lang="en-US" altLang="ko-KR" sz="1200" dirty="0"/>
          </a:p>
          <a:p>
            <a:pPr defTabSz="180000"/>
            <a:r>
              <a:rPr lang="en-US" altLang="ko-KR" sz="1200" b="1" dirty="0" smtClean="0"/>
              <a:t>	if(found != null) </a:t>
            </a:r>
          </a:p>
          <a:p>
            <a:pPr defTabSz="180000"/>
            <a:r>
              <a:rPr lang="en-US" altLang="ko-KR" sz="1200" b="1" dirty="0"/>
              <a:t>	</a:t>
            </a:r>
            <a:r>
              <a:rPr lang="en-US" altLang="ko-KR" sz="1200" b="1" dirty="0" smtClean="0"/>
              <a:t>	alert(</a:t>
            </a:r>
            <a:r>
              <a:rPr lang="en-US" altLang="ko-KR" sz="1200" b="1" dirty="0" err="1" smtClean="0"/>
              <a:t>found.value</a:t>
            </a:r>
            <a:r>
              <a:rPr lang="en-US" altLang="ko-KR" sz="1200" b="1" dirty="0" smtClean="0"/>
              <a:t> </a:t>
            </a:r>
            <a:r>
              <a:rPr lang="en-US" altLang="ko-KR" sz="1200" b="1" dirty="0"/>
              <a:t>+ "</a:t>
            </a:r>
            <a:r>
              <a:rPr lang="ko-KR" altLang="en-US" sz="1200" b="1" dirty="0"/>
              <a:t>이 선택되었음</a:t>
            </a:r>
            <a:r>
              <a:rPr lang="en-US" altLang="ko-KR" sz="1200" b="1" dirty="0"/>
              <a:t>");</a:t>
            </a:r>
          </a:p>
          <a:p>
            <a:pPr defTabSz="180000"/>
            <a:r>
              <a:rPr lang="en-US" altLang="ko-KR" sz="1200" b="1" dirty="0" smtClean="0"/>
              <a:t>	else</a:t>
            </a:r>
            <a:r>
              <a:rPr lang="ko-KR" altLang="en-US" sz="1200" b="1" dirty="0" smtClean="0"/>
              <a:t> </a:t>
            </a:r>
            <a:endParaRPr lang="en-US" altLang="ko-KR" sz="1200" b="1" dirty="0" smtClean="0"/>
          </a:p>
          <a:p>
            <a:pPr defTabSz="180000"/>
            <a:r>
              <a:rPr lang="en-US" altLang="ko-KR" sz="1200" b="1" dirty="0"/>
              <a:t>	</a:t>
            </a:r>
            <a:r>
              <a:rPr lang="en-US" altLang="ko-KR" sz="1200" b="1" dirty="0" smtClean="0"/>
              <a:t>	alert</a:t>
            </a:r>
            <a:r>
              <a:rPr lang="en-US" altLang="ko-KR" sz="1200" b="1" dirty="0"/>
              <a:t>("</a:t>
            </a:r>
            <a:r>
              <a:rPr lang="ko-KR" altLang="en-US" sz="1200" b="1" dirty="0"/>
              <a:t>선택된 것이 없음</a:t>
            </a:r>
            <a:r>
              <a:rPr lang="en-US" altLang="ko-KR" sz="1200" b="1" dirty="0"/>
              <a:t>");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dirty="0"/>
              <a:t>&lt;/script&gt;</a:t>
            </a:r>
          </a:p>
          <a:p>
            <a:pPr defTabSz="180000"/>
            <a:r>
              <a:rPr lang="en-US" altLang="ko-KR" sz="1200" dirty="0"/>
              <a:t>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</a:t>
            </a:r>
            <a:r>
              <a:rPr lang="ko-KR" altLang="en-US" sz="1200" dirty="0"/>
              <a:t>버튼을 클릭하면 선택된 라디오 버튼의 </a:t>
            </a:r>
            <a:r>
              <a:rPr lang="en-US" altLang="ko-KR" sz="1200" dirty="0"/>
              <a:t>value</a:t>
            </a:r>
            <a:r>
              <a:rPr lang="ko-KR" altLang="en-US" sz="1200" dirty="0"/>
              <a:t>를 출력합니다</a:t>
            </a:r>
            <a:r>
              <a:rPr lang="en-US" altLang="ko-KR" sz="1200" dirty="0"/>
              <a:t>.&lt;/h3&gt;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smtClean="0"/>
              <a:t>form&gt;</a:t>
            </a:r>
            <a:endParaRPr lang="en-US" altLang="ko-KR" sz="1200" dirty="0"/>
          </a:p>
          <a:p>
            <a:pPr defTabSz="180000"/>
            <a:r>
              <a:rPr lang="en-US" altLang="ko-KR" sz="1200" dirty="0" smtClean="0"/>
              <a:t>	&lt;</a:t>
            </a:r>
            <a:r>
              <a:rPr lang="en-US" altLang="ko-KR" sz="1200" dirty="0"/>
              <a:t>input type="radio" </a:t>
            </a:r>
            <a:r>
              <a:rPr lang="en-US" altLang="ko-KR" sz="1200" b="1" dirty="0"/>
              <a:t>name="city"</a:t>
            </a:r>
            <a:r>
              <a:rPr lang="en-US" altLang="ko-KR" sz="1200" dirty="0"/>
              <a:t> value="</a:t>
            </a:r>
            <a:r>
              <a:rPr lang="en-US" altLang="ko-KR" sz="1200" dirty="0" err="1"/>
              <a:t>seoul</a:t>
            </a:r>
            <a:r>
              <a:rPr lang="en-US" altLang="ko-KR" sz="1200" dirty="0"/>
              <a:t>" checked&gt;</a:t>
            </a:r>
            <a:r>
              <a:rPr lang="ko-KR" altLang="en-US" sz="1200" dirty="0"/>
              <a:t>서울</a:t>
            </a:r>
          </a:p>
          <a:p>
            <a:pPr defTabSz="180000"/>
            <a:r>
              <a:rPr lang="en-US" altLang="ko-KR" sz="1200" dirty="0" smtClean="0"/>
              <a:t>	&lt;</a:t>
            </a:r>
            <a:r>
              <a:rPr lang="en-US" altLang="ko-KR" sz="1200" dirty="0"/>
              <a:t>input type="radio" </a:t>
            </a:r>
            <a:r>
              <a:rPr lang="en-US" altLang="ko-KR" sz="1200" b="1" dirty="0"/>
              <a:t>name="city"</a:t>
            </a:r>
            <a:r>
              <a:rPr lang="en-US" altLang="ko-KR" sz="1200" dirty="0"/>
              <a:t> value="</a:t>
            </a:r>
            <a:r>
              <a:rPr lang="en-US" altLang="ko-KR" sz="1200" dirty="0" err="1"/>
              <a:t>busan</a:t>
            </a:r>
            <a:r>
              <a:rPr lang="en-US" altLang="ko-KR" sz="1200" dirty="0"/>
              <a:t>"&gt;</a:t>
            </a:r>
            <a:r>
              <a:rPr lang="ko-KR" altLang="en-US" sz="1200" dirty="0"/>
              <a:t>부산</a:t>
            </a:r>
          </a:p>
          <a:p>
            <a:pPr defTabSz="180000"/>
            <a:r>
              <a:rPr lang="en-US" altLang="ko-KR" sz="1200" dirty="0" smtClean="0"/>
              <a:t>	&lt;</a:t>
            </a:r>
            <a:r>
              <a:rPr lang="en-US" altLang="ko-KR" sz="1200" dirty="0"/>
              <a:t>input type="radio" </a:t>
            </a:r>
            <a:r>
              <a:rPr lang="en-US" altLang="ko-KR" sz="1200" b="1" dirty="0"/>
              <a:t>name="city"</a:t>
            </a:r>
            <a:r>
              <a:rPr lang="en-US" altLang="ko-KR" sz="1200" dirty="0"/>
              <a:t> value="</a:t>
            </a:r>
            <a:r>
              <a:rPr lang="en-US" altLang="ko-KR" sz="1200" dirty="0" err="1"/>
              <a:t>chunchen</a:t>
            </a:r>
            <a:r>
              <a:rPr lang="en-US" altLang="ko-KR" sz="1200" dirty="0"/>
              <a:t>"&gt;</a:t>
            </a:r>
            <a:r>
              <a:rPr lang="ko-KR" altLang="en-US" sz="1200" dirty="0"/>
              <a:t>춘천</a:t>
            </a:r>
          </a:p>
          <a:p>
            <a:pPr defTabSz="180000"/>
            <a:r>
              <a:rPr lang="en-US" altLang="ko-KR" sz="1200" dirty="0" smtClean="0"/>
              <a:t>	&lt;</a:t>
            </a:r>
            <a:r>
              <a:rPr lang="en-US" altLang="ko-KR" sz="1200" dirty="0"/>
              <a:t>input type="button" value="find checked" </a:t>
            </a:r>
            <a:r>
              <a:rPr lang="en-US" altLang="ko-KR" sz="1200" dirty="0" err="1"/>
              <a:t>onclick</a:t>
            </a:r>
            <a:r>
              <a:rPr lang="en-US" altLang="ko-KR" sz="1200" dirty="0"/>
              <a:t>="</a:t>
            </a:r>
            <a:r>
              <a:rPr lang="en-US" altLang="ko-KR" sz="1200" dirty="0" err="1"/>
              <a:t>findChecked</a:t>
            </a:r>
            <a:r>
              <a:rPr lang="en-US" altLang="ko-KR" sz="1200" dirty="0"/>
              <a:t>()"&gt;</a:t>
            </a:r>
          </a:p>
          <a:p>
            <a:pPr defTabSz="180000"/>
            <a:r>
              <a:rPr lang="en-US" altLang="ko-KR" sz="1200" dirty="0"/>
              <a:t>&lt;/form&gt;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sp>
        <p:nvSpPr>
          <p:cNvPr id="9" name="타원 8"/>
          <p:cNvSpPr/>
          <p:nvPr/>
        </p:nvSpPr>
        <p:spPr>
          <a:xfrm>
            <a:off x="7661160" y="3471570"/>
            <a:ext cx="1012136" cy="415601"/>
          </a:xfrm>
          <a:prstGeom prst="ellipse">
            <a:avLst/>
          </a:prstGeom>
          <a:noFill/>
          <a:ln w="9525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/>
          <p:cNvGrpSpPr/>
          <p:nvPr/>
        </p:nvGrpSpPr>
        <p:grpSpPr>
          <a:xfrm>
            <a:off x="6084168" y="4085782"/>
            <a:ext cx="2775702" cy="1684565"/>
            <a:chOff x="3043237" y="1865540"/>
            <a:chExt cx="5381625" cy="3248025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43237" y="1885950"/>
              <a:ext cx="3057525" cy="3086100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00762" y="1865540"/>
              <a:ext cx="2324100" cy="32480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87165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 smtClean="0"/>
              <a:t>9–18 </a:t>
            </a:r>
            <a:r>
              <a:rPr lang="ko-KR" altLang="en-US" dirty="0"/>
              <a:t>체크박스로 선택한 물품 계산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47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609600" y="1340768"/>
            <a:ext cx="4752528" cy="526297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&lt;head&gt;&lt;title&gt;</a:t>
            </a:r>
            <a:r>
              <a:rPr lang="ko-KR" altLang="en-US" sz="1200" dirty="0"/>
              <a:t>선택된 물품 계산하기</a:t>
            </a:r>
            <a:r>
              <a:rPr lang="en-US" altLang="ko-KR" sz="1200" dirty="0"/>
              <a:t>&lt;/title&gt;</a:t>
            </a:r>
          </a:p>
          <a:p>
            <a:pPr defTabSz="180000"/>
            <a:r>
              <a:rPr lang="en-US" altLang="ko-KR" sz="1200" dirty="0"/>
              <a:t>&lt;script&gt;</a:t>
            </a:r>
          </a:p>
          <a:p>
            <a:pPr defTabSz="180000"/>
            <a:r>
              <a:rPr lang="en-US" altLang="ko-KR" sz="1200" dirty="0" err="1"/>
              <a:t>var</a:t>
            </a:r>
            <a:r>
              <a:rPr lang="en-US" altLang="ko-KR" sz="1200" dirty="0"/>
              <a:t> sum=0;</a:t>
            </a:r>
          </a:p>
          <a:p>
            <a:pPr defTabSz="180000"/>
            <a:r>
              <a:rPr lang="en-US" altLang="ko-KR" sz="1200" b="1" dirty="0"/>
              <a:t>function </a:t>
            </a:r>
            <a:r>
              <a:rPr lang="en-US" altLang="ko-KR" sz="1200" b="1" dirty="0" err="1"/>
              <a:t>calc</a:t>
            </a:r>
            <a:r>
              <a:rPr lang="en-US" altLang="ko-KR" sz="1200" b="1" dirty="0"/>
              <a:t>(</a:t>
            </a:r>
            <a:r>
              <a:rPr lang="en-US" altLang="ko-KR" sz="1200" b="1" dirty="0" err="1"/>
              <a:t>cBox</a:t>
            </a:r>
            <a:r>
              <a:rPr lang="en-US" altLang="ko-KR" sz="1200" b="1" dirty="0"/>
              <a:t>)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 smtClean="0"/>
              <a:t>	if(</a:t>
            </a:r>
            <a:r>
              <a:rPr lang="en-US" altLang="ko-KR" sz="1200" dirty="0" err="1" smtClean="0"/>
              <a:t>cBox.checked</a:t>
            </a:r>
            <a:r>
              <a:rPr lang="en-US" altLang="ko-KR" sz="1200" dirty="0"/>
              <a:t>)</a:t>
            </a:r>
          </a:p>
          <a:p>
            <a:pPr defTabSz="180000"/>
            <a:r>
              <a:rPr lang="en-US" altLang="ko-KR" sz="1200" dirty="0" smtClean="0"/>
              <a:t>		sum </a:t>
            </a:r>
            <a:r>
              <a:rPr lang="en-US" altLang="ko-KR" sz="1200" dirty="0"/>
              <a:t>+= </a:t>
            </a:r>
            <a:r>
              <a:rPr lang="en-US" altLang="ko-KR" sz="1200" dirty="0" err="1"/>
              <a:t>parseInt</a:t>
            </a:r>
            <a:r>
              <a:rPr lang="en-US" altLang="ko-KR" sz="1200" dirty="0"/>
              <a:t>(</a:t>
            </a:r>
            <a:r>
              <a:rPr lang="en-US" altLang="ko-KR" sz="1200" dirty="0" err="1"/>
              <a:t>cBox.value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 smtClean="0"/>
              <a:t>	else</a:t>
            </a:r>
            <a:endParaRPr lang="en-US" altLang="ko-KR" sz="1200" dirty="0"/>
          </a:p>
          <a:p>
            <a:pPr defTabSz="180000"/>
            <a:r>
              <a:rPr lang="en-US" altLang="ko-KR" sz="1200" dirty="0" smtClean="0"/>
              <a:t>		sum </a:t>
            </a:r>
            <a:r>
              <a:rPr lang="en-US" altLang="ko-KR" sz="1200" dirty="0"/>
              <a:t>-= </a:t>
            </a:r>
            <a:r>
              <a:rPr lang="en-US" altLang="ko-KR" sz="1200" dirty="0" err="1"/>
              <a:t>parseInt</a:t>
            </a:r>
            <a:r>
              <a:rPr lang="en-US" altLang="ko-KR" sz="1200" dirty="0"/>
              <a:t>(</a:t>
            </a:r>
            <a:r>
              <a:rPr lang="en-US" altLang="ko-KR" sz="1200" dirty="0" err="1"/>
              <a:t>cBox.value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dirty="0" err="1" smtClean="0"/>
              <a:t>document.getElementById</a:t>
            </a:r>
            <a:r>
              <a:rPr lang="en-US" altLang="ko-KR" sz="1200" dirty="0"/>
              <a:t>("</a:t>
            </a:r>
            <a:r>
              <a:rPr lang="en-US" altLang="ko-KR" sz="1200" dirty="0" err="1"/>
              <a:t>sumtext</a:t>
            </a:r>
            <a:r>
              <a:rPr lang="en-US" altLang="ko-KR" sz="1200" dirty="0"/>
              <a:t>").value = sum;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dirty="0"/>
              <a:t>&lt;/script&gt;</a:t>
            </a:r>
          </a:p>
          <a:p>
            <a:pPr defTabSz="180000"/>
            <a:r>
              <a:rPr lang="en-US" altLang="ko-KR" sz="1200" dirty="0"/>
              <a:t>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</a:t>
            </a:r>
            <a:r>
              <a:rPr lang="ko-KR" altLang="en-US" sz="1200" dirty="0"/>
              <a:t>물품을 선택하면 금액이 자동 계산됩니다</a:t>
            </a:r>
            <a:r>
              <a:rPr lang="en-US" altLang="ko-KR" sz="1200" dirty="0"/>
              <a:t>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smtClean="0"/>
              <a:t>form&gt;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&lt;input type="checkbox" name="hap" value="10000"</a:t>
            </a:r>
          </a:p>
          <a:p>
            <a:pPr defTabSz="180000"/>
            <a:r>
              <a:rPr lang="en-US" altLang="ko-KR" sz="1200" dirty="0" smtClean="0"/>
              <a:t>			</a:t>
            </a:r>
            <a:r>
              <a:rPr lang="en-US" altLang="ko-KR" sz="1200" b="1" dirty="0" err="1" smtClean="0"/>
              <a:t>onclick</a:t>
            </a:r>
            <a:r>
              <a:rPr lang="en-US" altLang="ko-KR" sz="1200" b="1" dirty="0"/>
              <a:t>="</a:t>
            </a:r>
            <a:r>
              <a:rPr lang="en-US" altLang="ko-KR" sz="1200" b="1" dirty="0" err="1"/>
              <a:t>calc</a:t>
            </a:r>
            <a:r>
              <a:rPr lang="en-US" altLang="ko-KR" sz="1200" b="1" dirty="0"/>
              <a:t>(this)"</a:t>
            </a:r>
            <a:r>
              <a:rPr lang="en-US" altLang="ko-KR" sz="1200" dirty="0"/>
              <a:t>&gt;</a:t>
            </a:r>
            <a:r>
              <a:rPr lang="ko-KR" altLang="en-US" sz="1200" dirty="0"/>
              <a:t>모자 </a:t>
            </a:r>
            <a:r>
              <a:rPr lang="en-US" altLang="ko-KR" sz="1200" dirty="0"/>
              <a:t>1</a:t>
            </a:r>
            <a:r>
              <a:rPr lang="ko-KR" altLang="en-US" sz="1200" dirty="0"/>
              <a:t>만원</a:t>
            </a:r>
          </a:p>
          <a:p>
            <a:pPr defTabSz="180000"/>
            <a:r>
              <a:rPr lang="en-US" altLang="ko-KR" sz="1200" dirty="0"/>
              <a:t>&lt;input type="checkbox" name="</a:t>
            </a:r>
            <a:r>
              <a:rPr lang="en-US" altLang="ko-KR" sz="1200" dirty="0" err="1"/>
              <a:t>shose</a:t>
            </a:r>
            <a:r>
              <a:rPr lang="en-US" altLang="ko-KR" sz="1200" dirty="0"/>
              <a:t>" value="30000"</a:t>
            </a:r>
          </a:p>
          <a:p>
            <a:pPr defTabSz="180000"/>
            <a:r>
              <a:rPr lang="en-US" altLang="ko-KR" sz="1200" dirty="0" smtClean="0"/>
              <a:t>			</a:t>
            </a:r>
            <a:r>
              <a:rPr lang="en-US" altLang="ko-KR" sz="1200" b="1" dirty="0" err="1" smtClean="0"/>
              <a:t>onclick</a:t>
            </a:r>
            <a:r>
              <a:rPr lang="en-US" altLang="ko-KR" sz="1200" b="1" dirty="0"/>
              <a:t>="</a:t>
            </a:r>
            <a:r>
              <a:rPr lang="en-US" altLang="ko-KR" sz="1200" b="1" dirty="0" err="1"/>
              <a:t>calc</a:t>
            </a:r>
            <a:r>
              <a:rPr lang="en-US" altLang="ko-KR" sz="1200" b="1" dirty="0"/>
              <a:t>(this)"</a:t>
            </a:r>
            <a:r>
              <a:rPr lang="en-US" altLang="ko-KR" sz="1200" dirty="0"/>
              <a:t>&gt;</a:t>
            </a:r>
            <a:r>
              <a:rPr lang="ko-KR" altLang="en-US" sz="1200" dirty="0"/>
              <a:t>구두 </a:t>
            </a:r>
            <a:r>
              <a:rPr lang="en-US" altLang="ko-KR" sz="1200" dirty="0"/>
              <a:t>3</a:t>
            </a:r>
            <a:r>
              <a:rPr lang="ko-KR" altLang="en-US" sz="1200" dirty="0" smtClean="0"/>
              <a:t>만원</a:t>
            </a:r>
            <a:endParaRPr lang="ko-KR" altLang="en-US" sz="1200" dirty="0"/>
          </a:p>
          <a:p>
            <a:pPr defTabSz="180000"/>
            <a:r>
              <a:rPr lang="en-US" altLang="ko-KR" sz="1200" dirty="0"/>
              <a:t>&lt;input type="checkbox" name="bag" value="80000"</a:t>
            </a:r>
          </a:p>
          <a:p>
            <a:pPr defTabSz="180000"/>
            <a:r>
              <a:rPr lang="en-US" altLang="ko-KR" sz="1200" dirty="0" smtClean="0"/>
              <a:t>			</a:t>
            </a:r>
            <a:r>
              <a:rPr lang="en-US" altLang="ko-KR" sz="1200" b="1" dirty="0" err="1" smtClean="0"/>
              <a:t>onclick</a:t>
            </a:r>
            <a:r>
              <a:rPr lang="en-US" altLang="ko-KR" sz="1200" b="1" dirty="0"/>
              <a:t>="</a:t>
            </a:r>
            <a:r>
              <a:rPr lang="en-US" altLang="ko-KR" sz="1200" b="1" dirty="0" err="1"/>
              <a:t>calc</a:t>
            </a:r>
            <a:r>
              <a:rPr lang="en-US" altLang="ko-KR" sz="1200" b="1" dirty="0"/>
              <a:t>(this)"</a:t>
            </a:r>
            <a:r>
              <a:rPr lang="en-US" altLang="ko-KR" sz="1200" dirty="0"/>
              <a:t>&gt;</a:t>
            </a:r>
            <a:r>
              <a:rPr lang="ko-KR" altLang="en-US" sz="1200" dirty="0"/>
              <a:t>명품가방 </a:t>
            </a:r>
            <a:r>
              <a:rPr lang="en-US" altLang="ko-KR" sz="1200" dirty="0"/>
              <a:t>8</a:t>
            </a:r>
            <a:r>
              <a:rPr lang="ko-KR" altLang="en-US" sz="1200" dirty="0"/>
              <a:t>만원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ko-KR" altLang="en-US" sz="1200" dirty="0"/>
              <a:t>지불하실 금액 </a:t>
            </a:r>
            <a:r>
              <a:rPr lang="en-US" altLang="ko-KR" sz="1200" dirty="0"/>
              <a:t>&lt;input type="text" id="</a:t>
            </a:r>
            <a:r>
              <a:rPr lang="en-US" altLang="ko-KR" sz="1200" dirty="0" err="1"/>
              <a:t>sumtext</a:t>
            </a:r>
            <a:r>
              <a:rPr lang="en-US" altLang="ko-KR" sz="1200" dirty="0"/>
              <a:t>" value="0" &gt;</a:t>
            </a:r>
          </a:p>
          <a:p>
            <a:pPr defTabSz="180000"/>
            <a:r>
              <a:rPr lang="en-US" altLang="ko-KR" sz="1200" dirty="0"/>
              <a:t>&lt;/form&gt;</a:t>
            </a:r>
          </a:p>
          <a:p>
            <a:pPr defTabSz="180000"/>
            <a:r>
              <a:rPr lang="en-US" altLang="ko-KR" sz="1200" dirty="0"/>
              <a:t>&lt;/body</a:t>
            </a:r>
            <a:r>
              <a:rPr lang="en-US" altLang="ko-KR" sz="1200" dirty="0" smtClean="0"/>
              <a:t>&gt;</a:t>
            </a:r>
          </a:p>
          <a:p>
            <a:pPr defTabSz="180000"/>
            <a:r>
              <a:rPr lang="en-US" altLang="ko-KR" sz="1200" dirty="0" smtClean="0"/>
              <a:t>&lt;/</a:t>
            </a:r>
            <a:r>
              <a:rPr lang="en-US" altLang="ko-KR" sz="1200" dirty="0"/>
              <a:t>html&gt;</a:t>
            </a:r>
            <a:endParaRPr lang="ko-KR" altLang="en-US" sz="12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8024" y="1628800"/>
            <a:ext cx="3712277" cy="2228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047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select </a:t>
            </a:r>
            <a:r>
              <a:rPr lang="ko-KR" altLang="en-US" smtClean="0"/>
              <a:t>객체와 </a:t>
            </a:r>
            <a:r>
              <a:rPr lang="en-US" altLang="ko-KR" smtClean="0"/>
              <a:t>onchange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sz="1800" dirty="0" smtClean="0"/>
              <a:t>select </a:t>
            </a:r>
            <a:r>
              <a:rPr lang="ko-KR" altLang="en-US" sz="1800" dirty="0" smtClean="0"/>
              <a:t>객체는 </a:t>
            </a:r>
            <a:r>
              <a:rPr lang="en-US" altLang="ko-KR" sz="1800" dirty="0" smtClean="0"/>
              <a:t>&lt;select&gt; </a:t>
            </a:r>
            <a:r>
              <a:rPr lang="ko-KR" altLang="en-US" sz="1800" dirty="0" smtClean="0"/>
              <a:t>태그로</a:t>
            </a:r>
            <a:r>
              <a:rPr lang="en-US" altLang="ko-KR" sz="1800" dirty="0" smtClean="0"/>
              <a:t> </a:t>
            </a:r>
            <a:r>
              <a:rPr lang="ko-KR" altLang="en-US" sz="1800" dirty="0" smtClean="0"/>
              <a:t>만들어진 </a:t>
            </a:r>
            <a:r>
              <a:rPr lang="ko-KR" altLang="en-US" sz="1800" dirty="0" err="1" smtClean="0"/>
              <a:t>콤보박스</a:t>
            </a:r>
            <a:endParaRPr lang="en-US" altLang="ko-KR" sz="1800" dirty="0" smtClean="0"/>
          </a:p>
          <a:p>
            <a:pPr lvl="1"/>
            <a:r>
              <a:rPr lang="en-US" altLang="ko-KR" sz="1600" dirty="0" smtClean="0"/>
              <a:t>option </a:t>
            </a:r>
            <a:r>
              <a:rPr lang="ko-KR" altLang="en-US" sz="1600" dirty="0" smtClean="0"/>
              <a:t>객체는 </a:t>
            </a:r>
            <a:r>
              <a:rPr lang="en-US" altLang="ko-KR" sz="1600" dirty="0" smtClean="0"/>
              <a:t>&lt;option&gt;</a:t>
            </a:r>
            <a:r>
              <a:rPr lang="ko-KR" altLang="en-US" sz="1600" dirty="0" smtClean="0"/>
              <a:t>태그로 표현되는 옵션 아이템</a:t>
            </a:r>
            <a:endParaRPr lang="en-US" altLang="ko-KR" sz="1600" dirty="0" smtClean="0"/>
          </a:p>
          <a:p>
            <a:pPr lvl="1"/>
            <a:endParaRPr lang="en-US" altLang="ko-KR" sz="1600" dirty="0" smtClean="0"/>
          </a:p>
          <a:p>
            <a:pPr lvl="1"/>
            <a:endParaRPr lang="en-US" altLang="ko-KR" sz="1600" dirty="0" smtClean="0"/>
          </a:p>
          <a:p>
            <a:pPr lvl="1"/>
            <a:endParaRPr lang="en-US" altLang="ko-KR" sz="1600" dirty="0" smtClean="0"/>
          </a:p>
          <a:p>
            <a:pPr lvl="1"/>
            <a:endParaRPr lang="en-US" altLang="ko-KR" sz="1600" dirty="0" smtClean="0"/>
          </a:p>
          <a:p>
            <a:pPr lvl="1"/>
            <a:r>
              <a:rPr lang="ko-KR" altLang="en-US" sz="1600" dirty="0" smtClean="0"/>
              <a:t>선택된 옵션 알아내기</a:t>
            </a:r>
            <a:endParaRPr lang="en-US" altLang="ko-KR" sz="1600" dirty="0" smtClean="0"/>
          </a:p>
          <a:p>
            <a:pPr lvl="1"/>
            <a:endParaRPr lang="en-US" altLang="ko-KR" sz="1600" dirty="0" smtClean="0"/>
          </a:p>
          <a:p>
            <a:pPr lvl="1"/>
            <a:endParaRPr lang="en-US" altLang="ko-KR" sz="1600" dirty="0" smtClean="0"/>
          </a:p>
          <a:p>
            <a:pPr lvl="1"/>
            <a:r>
              <a:rPr lang="ko-KR" altLang="en-US" sz="1600" dirty="0" smtClean="0"/>
              <a:t>옵션 선택</a:t>
            </a:r>
            <a:endParaRPr lang="en-US" altLang="ko-KR" sz="1600" dirty="0" smtClean="0"/>
          </a:p>
          <a:p>
            <a:pPr lvl="1"/>
            <a:endParaRPr lang="en-US" altLang="ko-KR" sz="1600" dirty="0" smtClean="0"/>
          </a:p>
          <a:p>
            <a:pPr lvl="1"/>
            <a:endParaRPr lang="en-US" altLang="ko-KR" sz="1600" dirty="0" smtClean="0"/>
          </a:p>
          <a:p>
            <a:pPr lvl="1"/>
            <a:r>
              <a:rPr lang="en-US" altLang="ko-KR" sz="1600" dirty="0" smtClean="0"/>
              <a:t>select</a:t>
            </a:r>
            <a:r>
              <a:rPr lang="ko-KR" altLang="en-US" sz="1600" dirty="0" smtClean="0"/>
              <a:t>와 </a:t>
            </a:r>
            <a:r>
              <a:rPr lang="en-US" altLang="ko-KR" sz="1600" dirty="0" err="1" smtClean="0"/>
              <a:t>onchange</a:t>
            </a:r>
            <a:r>
              <a:rPr lang="en-US" altLang="ko-KR" sz="1600" dirty="0" smtClean="0"/>
              <a:t> </a:t>
            </a:r>
            <a:r>
              <a:rPr lang="ko-KR" altLang="en-US" sz="1600" dirty="0" err="1" smtClean="0"/>
              <a:t>리스너</a:t>
            </a:r>
            <a:endParaRPr lang="en-US" altLang="ko-KR" sz="1600" dirty="0" smtClean="0"/>
          </a:p>
          <a:p>
            <a:pPr lvl="2"/>
            <a:r>
              <a:rPr lang="ko-KR" altLang="en-US" sz="1400" dirty="0"/>
              <a:t>선택된 옵션이 변경되면 </a:t>
            </a:r>
            <a:r>
              <a:rPr lang="en-US" altLang="ko-KR" sz="1400" dirty="0"/>
              <a:t>select </a:t>
            </a:r>
            <a:r>
              <a:rPr lang="ko-KR" altLang="en-US" sz="1400" dirty="0"/>
              <a:t>객체의 </a:t>
            </a:r>
            <a:r>
              <a:rPr lang="en-US" altLang="ko-KR" sz="1400" dirty="0" err="1"/>
              <a:t>onchange</a:t>
            </a:r>
            <a:r>
              <a:rPr lang="en-US" altLang="ko-KR" sz="1400" dirty="0"/>
              <a:t> </a:t>
            </a:r>
            <a:r>
              <a:rPr lang="ko-KR" altLang="en-US" sz="1400" dirty="0" err="1" smtClean="0"/>
              <a:t>리스너</a:t>
            </a:r>
            <a:r>
              <a:rPr lang="ko-KR" altLang="en-US" sz="1400" dirty="0" smtClean="0"/>
              <a:t> </a:t>
            </a:r>
            <a:r>
              <a:rPr lang="ko-KR" altLang="en-US" sz="1400" dirty="0"/>
              <a:t>호출</a:t>
            </a:r>
          </a:p>
          <a:p>
            <a:pPr lvl="2"/>
            <a:endParaRPr lang="ko-KR" altLang="en-US" sz="1600" dirty="0" smtClean="0"/>
          </a:p>
          <a:p>
            <a:pPr lvl="1"/>
            <a:endParaRPr lang="ko-KR" altLang="en-US" dirty="0" smtClean="0"/>
          </a:p>
          <a:p>
            <a:pPr lvl="1"/>
            <a:endParaRPr lang="ko-KR" altLang="en-US" dirty="0" smtClean="0"/>
          </a:p>
          <a:p>
            <a:pPr lvl="1"/>
            <a:endParaRPr lang="ko-KR" altLang="en-US" dirty="0" smtClean="0"/>
          </a:p>
          <a:p>
            <a:pPr lvl="1"/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48</a:t>
            </a:fld>
            <a:endParaRPr lang="ko-KR" altLang="en-US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1331640" y="1996863"/>
            <a:ext cx="5976664" cy="1228719"/>
            <a:chOff x="1331640" y="2130565"/>
            <a:chExt cx="5976664" cy="1228719"/>
          </a:xfrm>
        </p:grpSpPr>
        <p:sp>
          <p:nvSpPr>
            <p:cNvPr id="5" name="직사각형 4"/>
            <p:cNvSpPr/>
            <p:nvPr/>
          </p:nvSpPr>
          <p:spPr>
            <a:xfrm>
              <a:off x="1331640" y="2171861"/>
              <a:ext cx="4572000" cy="116955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>
              <a:spAutoFit/>
            </a:bodyPr>
            <a:lstStyle/>
            <a:p>
              <a:pPr marL="190500" defTabSz="180000" fontAlgn="base" latinLnBrk="0"/>
              <a:r>
                <a:rPr lang="en-US" altLang="ko-KR" sz="1400" kern="0" dirty="0">
                  <a:solidFill>
                    <a:srgbClr val="000000"/>
                  </a:solidFill>
                  <a:latin typeface="+mj-ea"/>
                  <a:ea typeface="+mj-ea"/>
                </a:rPr>
                <a:t>&lt;select id="fruits"&gt;</a:t>
              </a:r>
            </a:p>
            <a:p>
              <a:pPr marL="190500" defTabSz="180000" fontAlgn="base" latinLnBrk="0"/>
              <a:r>
                <a:rPr lang="en-US" altLang="ko-KR" sz="1400" kern="0" dirty="0">
                  <a:solidFill>
                    <a:srgbClr val="000000"/>
                  </a:solidFill>
                  <a:latin typeface="+mj-ea"/>
                  <a:ea typeface="+mj-ea"/>
                </a:rPr>
                <a:t>	&lt;option value="1"&gt;</a:t>
              </a:r>
              <a:r>
                <a:rPr lang="ko-KR" altLang="en-US" sz="1400" kern="0" dirty="0">
                  <a:solidFill>
                    <a:srgbClr val="000000"/>
                  </a:solidFill>
                  <a:latin typeface="+mj-ea"/>
                  <a:ea typeface="+mj-ea"/>
                </a:rPr>
                <a:t>딸기</a:t>
              </a:r>
              <a:r>
                <a:rPr lang="en-US" altLang="ko-KR" sz="1400" kern="0" dirty="0">
                  <a:solidFill>
                    <a:srgbClr val="000000"/>
                  </a:solidFill>
                  <a:latin typeface="+mj-ea"/>
                  <a:ea typeface="+mj-ea"/>
                </a:rPr>
                <a:t>&lt;/option&gt;</a:t>
              </a:r>
            </a:p>
            <a:p>
              <a:pPr marL="190500" defTabSz="180000" fontAlgn="base" latinLnBrk="0"/>
              <a:r>
                <a:rPr lang="en-US" altLang="ko-KR" sz="1400" kern="0" dirty="0">
                  <a:solidFill>
                    <a:srgbClr val="000000"/>
                  </a:solidFill>
                  <a:latin typeface="+mj-ea"/>
                  <a:ea typeface="+mj-ea"/>
                </a:rPr>
                <a:t>	&lt;option value="2" selected&gt;</a:t>
              </a:r>
              <a:r>
                <a:rPr lang="ko-KR" altLang="en-US" sz="1400" kern="0" dirty="0">
                  <a:solidFill>
                    <a:srgbClr val="000000"/>
                  </a:solidFill>
                  <a:latin typeface="+mj-ea"/>
                  <a:ea typeface="+mj-ea"/>
                </a:rPr>
                <a:t>바나나</a:t>
              </a:r>
              <a:r>
                <a:rPr lang="en-US" altLang="ko-KR" sz="1400" kern="0" dirty="0">
                  <a:solidFill>
                    <a:srgbClr val="000000"/>
                  </a:solidFill>
                  <a:latin typeface="+mj-ea"/>
                  <a:ea typeface="+mj-ea"/>
                </a:rPr>
                <a:t>&lt;/option&gt;</a:t>
              </a:r>
            </a:p>
            <a:p>
              <a:pPr marL="190500" defTabSz="180000" fontAlgn="base" latinLnBrk="0"/>
              <a:r>
                <a:rPr lang="en-US" altLang="ko-KR" sz="1400" kern="0" dirty="0">
                  <a:solidFill>
                    <a:srgbClr val="000000"/>
                  </a:solidFill>
                  <a:latin typeface="+mj-ea"/>
                  <a:ea typeface="+mj-ea"/>
                </a:rPr>
                <a:t>	&lt;option value="3"&gt;</a:t>
              </a:r>
              <a:r>
                <a:rPr lang="ko-KR" altLang="en-US" sz="1400" kern="0" dirty="0">
                  <a:solidFill>
                    <a:srgbClr val="000000"/>
                  </a:solidFill>
                  <a:latin typeface="+mj-ea"/>
                  <a:ea typeface="+mj-ea"/>
                </a:rPr>
                <a:t>사과</a:t>
              </a:r>
              <a:r>
                <a:rPr lang="en-US" altLang="ko-KR" sz="1400" kern="0" dirty="0">
                  <a:solidFill>
                    <a:srgbClr val="000000"/>
                  </a:solidFill>
                  <a:latin typeface="+mj-ea"/>
                  <a:ea typeface="+mj-ea"/>
                </a:rPr>
                <a:t>&lt;/option&gt;</a:t>
              </a:r>
            </a:p>
            <a:p>
              <a:pPr marL="190500" defTabSz="180000" fontAlgn="base" latinLnBrk="0"/>
              <a:r>
                <a:rPr lang="en-US" altLang="ko-KR" sz="1400" kern="0" dirty="0">
                  <a:solidFill>
                    <a:srgbClr val="000000"/>
                  </a:solidFill>
                  <a:latin typeface="+mj-ea"/>
                  <a:ea typeface="+mj-ea"/>
                </a:rPr>
                <a:t>&lt;/select&gt;</a:t>
              </a:r>
            </a:p>
          </p:txBody>
        </p:sp>
        <p:pic>
          <p:nvPicPr>
            <p:cNvPr id="4097" name="_x210417472" descr="EMB000019b0076f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28184" y="2130565"/>
              <a:ext cx="1080120" cy="12287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직사각형 6"/>
          <p:cNvSpPr/>
          <p:nvPr/>
        </p:nvSpPr>
        <p:spPr>
          <a:xfrm>
            <a:off x="1331640" y="3661363"/>
            <a:ext cx="5976664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var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sel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=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document.getElementById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("fruits");</a:t>
            </a:r>
          </a:p>
          <a:p>
            <a:pPr marL="190500" defTabSz="1800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var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index =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sel.selectedIndex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; 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		// index</a:t>
            </a:r>
            <a:r>
              <a:rPr lang="ko-KR" altLang="en-US" sz="1400" kern="0" dirty="0" smtClean="0">
                <a:solidFill>
                  <a:srgbClr val="000000"/>
                </a:solidFill>
                <a:latin typeface="+mj-ea"/>
                <a:ea typeface="+mj-ea"/>
              </a:rPr>
              <a:t>는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선택 상태의 옵션 인덱스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1331640" y="4616631"/>
            <a:ext cx="5976664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sel.selectedIndex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= 2; 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						//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3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번째 옵션 “사과” 선택</a:t>
            </a:r>
          </a:p>
          <a:p>
            <a:pPr marL="190500" defTabSz="1800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sel.options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[2].selected = true; 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			//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3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번째 옵션 “사과” 선택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1331640" y="5949280"/>
            <a:ext cx="5814392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&lt;select id="fruits" </a:t>
            </a:r>
            <a:r>
              <a:rPr lang="en-US" altLang="ko-KR" sz="1400" kern="0" dirty="0" err="1" smtClean="0">
                <a:solidFill>
                  <a:srgbClr val="000000"/>
                </a:solidFill>
                <a:latin typeface="+mj-ea"/>
                <a:ea typeface="+mj-ea"/>
              </a:rPr>
              <a:t>onchange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=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</a:rPr>
              <a:t>"</a:t>
            </a:r>
            <a:r>
              <a:rPr lang="en-US" altLang="ko-KR" sz="1400" kern="0" dirty="0" err="1" smtClean="0">
                <a:solidFill>
                  <a:srgbClr val="000000"/>
                </a:solidFill>
                <a:latin typeface="+mj-ea"/>
                <a:ea typeface="+mj-ea"/>
              </a:rPr>
              <a:t>drawImage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()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</a:rPr>
              <a:t>"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&gt;...&lt;/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select&gt;</a:t>
            </a:r>
          </a:p>
        </p:txBody>
      </p:sp>
    </p:spTree>
    <p:extLst>
      <p:ext uri="{BB962C8B-B14F-4D97-AF65-F5344CB8AC3E}">
        <p14:creationId xmlns:p14="http://schemas.microsoft.com/office/powerpoint/2010/main" val="2984141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 smtClean="0"/>
              <a:t>9-19 </a:t>
            </a:r>
            <a:r>
              <a:rPr lang="en-US" altLang="ko-KR" dirty="0"/>
              <a:t>select </a:t>
            </a:r>
            <a:r>
              <a:rPr lang="ko-KR" altLang="en-US" dirty="0"/>
              <a:t>객체에서 선택한 과일 출력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49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683568" y="1409576"/>
            <a:ext cx="4466456" cy="489364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</a:t>
            </a:r>
            <a:r>
              <a:rPr lang="en-US" altLang="ko-KR" sz="1200" dirty="0" smtClean="0"/>
              <a:t>&gt;</a:t>
            </a:r>
          </a:p>
          <a:p>
            <a:pPr defTabSz="180000"/>
            <a:r>
              <a:rPr lang="en-US" altLang="ko-KR" sz="1200" dirty="0" smtClean="0"/>
              <a:t>&lt;</a:t>
            </a:r>
            <a:r>
              <a:rPr lang="en-US" altLang="ko-KR" sz="1200" dirty="0"/>
              <a:t>title&gt;select </a:t>
            </a:r>
            <a:r>
              <a:rPr lang="ko-KR" altLang="en-US" sz="1200" dirty="0"/>
              <a:t>객체에서 선택한 과일출력</a:t>
            </a:r>
            <a:r>
              <a:rPr lang="en-US" altLang="ko-KR" sz="1200" dirty="0"/>
              <a:t>&lt;/title&gt;</a:t>
            </a:r>
          </a:p>
          <a:p>
            <a:pPr defTabSz="180000"/>
            <a:r>
              <a:rPr lang="en-US" altLang="ko-KR" sz="1200" dirty="0"/>
              <a:t>&lt;script&gt;</a:t>
            </a:r>
          </a:p>
          <a:p>
            <a:pPr defTabSz="180000"/>
            <a:r>
              <a:rPr lang="en-US" altLang="ko-KR" sz="1200" b="1" dirty="0"/>
              <a:t>function </a:t>
            </a:r>
            <a:r>
              <a:rPr lang="en-US" altLang="ko-KR" sz="1200" b="1" dirty="0" err="1"/>
              <a:t>drawImage</a:t>
            </a:r>
            <a:r>
              <a:rPr lang="en-US" altLang="ko-KR" sz="1200" b="1" dirty="0"/>
              <a:t>()</a:t>
            </a:r>
            <a:r>
              <a:rPr lang="en-US" altLang="ko-KR" sz="1200" dirty="0"/>
              <a:t> {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dirty="0" err="1" smtClean="0"/>
              <a:t>var</a:t>
            </a:r>
            <a:r>
              <a:rPr lang="en-US" altLang="ko-KR" sz="1200" dirty="0" smtClean="0"/>
              <a:t> </a:t>
            </a:r>
            <a:r>
              <a:rPr lang="en-US" altLang="ko-KR" sz="1200" dirty="0" err="1"/>
              <a:t>sel</a:t>
            </a:r>
            <a:r>
              <a:rPr lang="en-US" altLang="ko-KR" sz="1200" dirty="0"/>
              <a:t> = </a:t>
            </a:r>
            <a:r>
              <a:rPr lang="en-US" altLang="ko-KR" sz="1200" dirty="0" err="1"/>
              <a:t>document.getElementById</a:t>
            </a:r>
            <a:r>
              <a:rPr lang="en-US" altLang="ko-KR" sz="1200" dirty="0"/>
              <a:t>("fruits");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dirty="0" err="1" smtClean="0"/>
              <a:t>var</a:t>
            </a:r>
            <a:r>
              <a:rPr lang="en-US" altLang="ko-KR" sz="1200" dirty="0" smtClean="0"/>
              <a:t> </a:t>
            </a:r>
            <a:r>
              <a:rPr lang="en-US" altLang="ko-KR" sz="1200" dirty="0" err="1"/>
              <a:t>img</a:t>
            </a:r>
            <a:r>
              <a:rPr lang="en-US" altLang="ko-KR" sz="1200" dirty="0"/>
              <a:t> = </a:t>
            </a:r>
            <a:r>
              <a:rPr lang="en-US" altLang="ko-KR" sz="1200" dirty="0" err="1"/>
              <a:t>document.getElementById</a:t>
            </a:r>
            <a:r>
              <a:rPr lang="en-US" altLang="ko-KR" sz="1200" dirty="0"/>
              <a:t>("</a:t>
            </a:r>
            <a:r>
              <a:rPr lang="en-US" altLang="ko-KR" sz="1200" dirty="0" err="1"/>
              <a:t>fruitimage</a:t>
            </a:r>
            <a:r>
              <a:rPr lang="en-US" altLang="ko-KR" sz="1200" dirty="0"/>
              <a:t>");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b="1" dirty="0" err="1" smtClean="0"/>
              <a:t>img.src</a:t>
            </a:r>
            <a:r>
              <a:rPr lang="en-US" altLang="ko-KR" sz="1200" b="1" dirty="0" smtClean="0"/>
              <a:t> </a:t>
            </a:r>
            <a:r>
              <a:rPr lang="en-US" altLang="ko-KR" sz="1200" b="1" dirty="0"/>
              <a:t>= </a:t>
            </a:r>
            <a:r>
              <a:rPr lang="en-US" altLang="ko-KR" sz="1200" b="1" dirty="0" err="1"/>
              <a:t>sel.options</a:t>
            </a:r>
            <a:r>
              <a:rPr lang="en-US" altLang="ko-KR" sz="1200" b="1" dirty="0"/>
              <a:t>[</a:t>
            </a:r>
            <a:r>
              <a:rPr lang="en-US" altLang="ko-KR" sz="1200" b="1" dirty="0" err="1"/>
              <a:t>sel.selectedIndex</a:t>
            </a:r>
            <a:r>
              <a:rPr lang="en-US" altLang="ko-KR" sz="1200" b="1" dirty="0"/>
              <a:t>].value;</a:t>
            </a:r>
          </a:p>
          <a:p>
            <a:pPr defTabSz="180000"/>
            <a:r>
              <a:rPr lang="en-US" altLang="ko-KR" sz="1200" dirty="0" smtClean="0"/>
              <a:t>}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&lt;/script&gt;</a:t>
            </a:r>
          </a:p>
          <a:p>
            <a:pPr defTabSz="180000"/>
            <a:r>
              <a:rPr lang="en-US" altLang="ko-KR" sz="1200" dirty="0"/>
              <a:t>&lt;/head&gt;</a:t>
            </a:r>
          </a:p>
          <a:p>
            <a:pPr defTabSz="180000"/>
            <a:r>
              <a:rPr lang="en-US" altLang="ko-KR" sz="1200" dirty="0"/>
              <a:t>&lt;body </a:t>
            </a:r>
            <a:r>
              <a:rPr lang="en-US" altLang="ko-KR" sz="1200" dirty="0" err="1"/>
              <a:t>onload</a:t>
            </a:r>
            <a:r>
              <a:rPr lang="en-US" altLang="ko-KR" sz="1200" dirty="0"/>
              <a:t>="</a:t>
            </a:r>
            <a:r>
              <a:rPr lang="en-US" altLang="ko-KR" sz="1200" dirty="0" err="1"/>
              <a:t>drawImage</a:t>
            </a:r>
            <a:r>
              <a:rPr lang="en-US" altLang="ko-KR" sz="1200" dirty="0"/>
              <a:t>()"&gt;</a:t>
            </a:r>
          </a:p>
          <a:p>
            <a:pPr defTabSz="180000"/>
            <a:r>
              <a:rPr lang="en-US" altLang="ko-KR" sz="1200" dirty="0"/>
              <a:t>&lt;h3&gt;select </a:t>
            </a:r>
            <a:r>
              <a:rPr lang="ko-KR" altLang="en-US" sz="1200" dirty="0"/>
              <a:t>객체에서 선택한 과일 출력</a:t>
            </a:r>
            <a:r>
              <a:rPr lang="en-US" altLang="ko-KR" sz="1200" dirty="0"/>
              <a:t>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ko-KR" altLang="en-US" sz="1200" dirty="0"/>
              <a:t>과일을 선택하면 이미지가 출력됩니다</a:t>
            </a:r>
            <a:r>
              <a:rPr lang="en-US" altLang="ko-KR" sz="1200" dirty="0"/>
              <a:t>.&lt;p&gt;</a:t>
            </a:r>
          </a:p>
          <a:p>
            <a:pPr defTabSz="180000"/>
            <a:r>
              <a:rPr lang="en-US" altLang="ko-KR" sz="1200" dirty="0"/>
              <a:t>&lt;form&gt;</a:t>
            </a:r>
          </a:p>
          <a:p>
            <a:pPr defTabSz="180000"/>
            <a:r>
              <a:rPr lang="en-US" altLang="ko-KR" sz="1200" dirty="0"/>
              <a:t>&lt;select id="fruits" </a:t>
            </a:r>
            <a:r>
              <a:rPr lang="en-US" altLang="ko-KR" sz="1200" b="1" dirty="0" err="1"/>
              <a:t>onchange</a:t>
            </a:r>
            <a:r>
              <a:rPr lang="en-US" altLang="ko-KR" sz="1200" b="1" dirty="0"/>
              <a:t>="</a:t>
            </a:r>
            <a:r>
              <a:rPr lang="en-US" altLang="ko-KR" sz="1200" b="1" dirty="0" err="1"/>
              <a:t>drawImage</a:t>
            </a:r>
            <a:r>
              <a:rPr lang="en-US" altLang="ko-KR" sz="1200" b="1" dirty="0"/>
              <a:t>()"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 smtClean="0"/>
              <a:t>	&lt;</a:t>
            </a:r>
            <a:r>
              <a:rPr lang="en-US" altLang="ko-KR" sz="1200" dirty="0"/>
              <a:t>option value="media/strawberry.png</a:t>
            </a:r>
            <a:r>
              <a:rPr lang="en-US" altLang="ko-KR" sz="1200" dirty="0" smtClean="0"/>
              <a:t>"&gt;</a:t>
            </a:r>
            <a:r>
              <a:rPr lang="ko-KR" altLang="en-US" sz="1200" dirty="0"/>
              <a:t>딸기</a:t>
            </a:r>
          </a:p>
          <a:p>
            <a:pPr defTabSz="180000"/>
            <a:r>
              <a:rPr lang="en-US" altLang="ko-KR" sz="1200" dirty="0" smtClean="0"/>
              <a:t>	&lt;</a:t>
            </a:r>
            <a:r>
              <a:rPr lang="en-US" altLang="ko-KR" sz="1200" dirty="0"/>
              <a:t>option value="media/banana.png" selected&gt;</a:t>
            </a:r>
            <a:r>
              <a:rPr lang="ko-KR" altLang="en-US" sz="1200" dirty="0"/>
              <a:t>바나나</a:t>
            </a:r>
          </a:p>
          <a:p>
            <a:pPr defTabSz="180000"/>
            <a:r>
              <a:rPr lang="en-US" altLang="ko-KR" sz="1200" dirty="0" smtClean="0"/>
              <a:t>	&lt;</a:t>
            </a:r>
            <a:r>
              <a:rPr lang="en-US" altLang="ko-KR" sz="1200" dirty="0"/>
              <a:t>option value="media/apple.png</a:t>
            </a:r>
            <a:r>
              <a:rPr lang="en-US" altLang="ko-KR" sz="1200" dirty="0" smtClean="0"/>
              <a:t>"&gt;</a:t>
            </a:r>
            <a:r>
              <a:rPr lang="ko-KR" altLang="en-US" sz="1200" dirty="0"/>
              <a:t>사과</a:t>
            </a:r>
          </a:p>
          <a:p>
            <a:pPr defTabSz="180000"/>
            <a:r>
              <a:rPr lang="en-US" altLang="ko-KR" sz="1200" dirty="0"/>
              <a:t>&lt;/select&gt;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img</a:t>
            </a:r>
            <a:r>
              <a:rPr lang="en-US" altLang="ko-KR" sz="1200" dirty="0"/>
              <a:t> id="</a:t>
            </a:r>
            <a:r>
              <a:rPr lang="en-US" altLang="ko-KR" sz="1200" dirty="0" err="1"/>
              <a:t>fruitimage</a:t>
            </a:r>
            <a:r>
              <a:rPr lang="en-US" altLang="ko-KR" sz="1200" dirty="0"/>
              <a:t>" </a:t>
            </a:r>
            <a:r>
              <a:rPr lang="en-US" altLang="ko-KR" sz="1200" dirty="0" err="1"/>
              <a:t>src</a:t>
            </a:r>
            <a:r>
              <a:rPr lang="en-US" altLang="ko-KR" sz="1200" dirty="0"/>
              <a:t>="media/banana.gif</a:t>
            </a:r>
            <a:r>
              <a:rPr lang="en-US" altLang="ko-KR" sz="1200" dirty="0" smtClean="0"/>
              <a:t>" </a:t>
            </a:r>
            <a:r>
              <a:rPr lang="en-US" altLang="ko-KR" sz="1200" dirty="0"/>
              <a:t>alt=""&gt;</a:t>
            </a:r>
          </a:p>
          <a:p>
            <a:pPr defTabSz="180000"/>
            <a:r>
              <a:rPr lang="en-US" altLang="ko-KR" sz="1200" dirty="0"/>
              <a:t>&lt;/form&gt;</a:t>
            </a:r>
          </a:p>
          <a:p>
            <a:pPr defTabSz="180000"/>
            <a:r>
              <a:rPr lang="en-US" altLang="ko-KR" sz="1200" dirty="0"/>
              <a:t>&lt;/body</a:t>
            </a:r>
            <a:r>
              <a:rPr lang="en-US" altLang="ko-KR" sz="1200" dirty="0" smtClean="0"/>
              <a:t>&gt;</a:t>
            </a:r>
          </a:p>
          <a:p>
            <a:pPr defTabSz="180000"/>
            <a:r>
              <a:rPr lang="en-US" altLang="ko-KR" sz="1200" dirty="0" smtClean="0"/>
              <a:t>&lt;/</a:t>
            </a:r>
            <a:r>
              <a:rPr lang="en-US" altLang="ko-KR" sz="1200" dirty="0"/>
              <a:t>html&gt;</a:t>
            </a:r>
            <a:endParaRPr lang="ko-KR" altLang="en-US" sz="12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8104" y="1413272"/>
            <a:ext cx="2577280" cy="2736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312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이벤트 </a:t>
            </a:r>
            <a:r>
              <a:rPr lang="ko-KR" altLang="en-US" dirty="0" err="1" smtClean="0"/>
              <a:t>리스너</a:t>
            </a:r>
            <a:r>
              <a:rPr lang="ko-KR" altLang="en-US" dirty="0" smtClean="0"/>
              <a:t> 만들기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 smtClean="0"/>
              <a:t>3 </a:t>
            </a:r>
            <a:r>
              <a:rPr lang="ko-KR" altLang="en-US" dirty="0" smtClean="0"/>
              <a:t>가지 방법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HTML </a:t>
            </a:r>
            <a:r>
              <a:rPr lang="ko-KR" altLang="en-US" dirty="0" smtClean="0"/>
              <a:t>태그 내에 작성</a:t>
            </a:r>
          </a:p>
          <a:p>
            <a:pPr lvl="1"/>
            <a:r>
              <a:rPr lang="en-US" altLang="ko-KR" dirty="0" smtClean="0"/>
              <a:t>DOM </a:t>
            </a:r>
            <a:r>
              <a:rPr lang="ko-KR" altLang="en-US" dirty="0" smtClean="0"/>
              <a:t>객체의 이벤트 </a:t>
            </a:r>
            <a:r>
              <a:rPr lang="ko-KR" altLang="en-US" dirty="0" err="1" smtClean="0"/>
              <a:t>리스너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프로퍼티에</a:t>
            </a:r>
            <a:r>
              <a:rPr lang="ko-KR" altLang="en-US" dirty="0" smtClean="0"/>
              <a:t> 작성</a:t>
            </a:r>
          </a:p>
          <a:p>
            <a:pPr lvl="1"/>
            <a:r>
              <a:rPr lang="en-US" altLang="ko-KR" dirty="0" smtClean="0"/>
              <a:t>DOM </a:t>
            </a:r>
            <a:r>
              <a:rPr lang="ko-KR" altLang="en-US" dirty="0" smtClean="0"/>
              <a:t>객체의 </a:t>
            </a:r>
            <a:r>
              <a:rPr lang="en-US" altLang="ko-KR" dirty="0" err="1" smtClean="0"/>
              <a:t>addEventListener</a:t>
            </a:r>
            <a:r>
              <a:rPr lang="en-US" altLang="ko-KR" dirty="0" smtClean="0"/>
              <a:t>()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이용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HTML </a:t>
            </a:r>
            <a:r>
              <a:rPr lang="ko-KR" altLang="en-US" dirty="0" smtClean="0"/>
              <a:t>태그 내에 이벤트 </a:t>
            </a:r>
            <a:r>
              <a:rPr lang="ko-KR" altLang="en-US" dirty="0" err="1" smtClean="0"/>
              <a:t>리스너</a:t>
            </a:r>
            <a:r>
              <a:rPr lang="ko-KR" altLang="en-US" dirty="0" smtClean="0"/>
              <a:t> 작성</a:t>
            </a:r>
            <a:endParaRPr lang="en-US" altLang="ko-KR" dirty="0" smtClean="0"/>
          </a:p>
          <a:p>
            <a:pPr lvl="1"/>
            <a:r>
              <a:rPr lang="en-US" altLang="ko-KR" dirty="0"/>
              <a:t>HTML </a:t>
            </a:r>
            <a:r>
              <a:rPr lang="ko-KR" altLang="en-US" dirty="0"/>
              <a:t>태그의 이벤트 </a:t>
            </a:r>
            <a:r>
              <a:rPr lang="ko-KR" altLang="en-US" dirty="0" err="1"/>
              <a:t>리스너</a:t>
            </a:r>
            <a:r>
              <a:rPr lang="ko-KR" altLang="en-US" dirty="0"/>
              <a:t> 속성에 </a:t>
            </a:r>
            <a:r>
              <a:rPr lang="ko-KR" altLang="en-US" dirty="0" err="1"/>
              <a:t>리스너</a:t>
            </a:r>
            <a:r>
              <a:rPr lang="ko-KR" altLang="en-US" dirty="0"/>
              <a:t> </a:t>
            </a:r>
            <a:r>
              <a:rPr lang="ko-KR" altLang="en-US" dirty="0" smtClean="0"/>
              <a:t>코드 </a:t>
            </a:r>
            <a:r>
              <a:rPr lang="ko-KR" altLang="en-US" dirty="0"/>
              <a:t>직접 </a:t>
            </a:r>
            <a:r>
              <a:rPr lang="ko-KR" altLang="en-US" dirty="0" smtClean="0"/>
              <a:t>작성</a:t>
            </a:r>
            <a:endParaRPr lang="en-US" altLang="ko-KR" dirty="0" smtClean="0"/>
          </a:p>
          <a:p>
            <a:pPr marL="640080" lvl="2" indent="0">
              <a:buNone/>
            </a:pPr>
            <a:r>
              <a:rPr lang="ko-KR" altLang="en-US" dirty="0" smtClean="0"/>
              <a:t>예</a:t>
            </a:r>
            <a:r>
              <a:rPr lang="en-US" altLang="ko-KR" dirty="0" smtClean="0"/>
              <a:t>)</a:t>
            </a:r>
            <a:r>
              <a:rPr lang="ko-KR" altLang="en-US" dirty="0"/>
              <a:t> </a:t>
            </a:r>
            <a:r>
              <a:rPr lang="en-US" altLang="ko-KR" dirty="0"/>
              <a:t>&lt;p</a:t>
            </a:r>
            <a:r>
              <a:rPr lang="en-US" altLang="ko-KR" dirty="0" smtClean="0"/>
              <a:t>&gt;</a:t>
            </a:r>
            <a:r>
              <a:rPr lang="ko-KR" altLang="en-US" dirty="0" smtClean="0"/>
              <a:t>태그에 마우스 </a:t>
            </a:r>
            <a:r>
              <a:rPr lang="ko-KR" altLang="en-US" dirty="0"/>
              <a:t>올리면 </a:t>
            </a:r>
            <a:r>
              <a:rPr lang="en-US" altLang="ko-KR" dirty="0" smtClean="0"/>
              <a:t>orchid, </a:t>
            </a:r>
            <a:r>
              <a:rPr lang="ko-KR" altLang="en-US" dirty="0"/>
              <a:t>내리면 흰색으로 </a:t>
            </a:r>
            <a:r>
              <a:rPr lang="ko-KR" altLang="en-US" dirty="0" smtClean="0"/>
              <a:t>배경변경</a:t>
            </a:r>
            <a:endParaRPr lang="ko-KR" altLang="en-US" dirty="0"/>
          </a:p>
          <a:p>
            <a:pPr lvl="1"/>
            <a:endParaRPr lang="ko-KR" altLang="en-US" dirty="0"/>
          </a:p>
          <a:p>
            <a:pPr lvl="1"/>
            <a:endParaRPr lang="ko-KR" altLang="en-US" dirty="0" smtClean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5</a:t>
            </a:fld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1187624" y="4706560"/>
            <a:ext cx="7719733" cy="95410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&lt;p </a:t>
            </a:r>
            <a:r>
              <a:rPr lang="en-US" altLang="ko-KR" sz="1400" b="1" kern="0" dirty="0" err="1">
                <a:solidFill>
                  <a:srgbClr val="000000"/>
                </a:solidFill>
                <a:latin typeface="+mj-ea"/>
                <a:ea typeface="+mj-ea"/>
              </a:rPr>
              <a:t>onmouseover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=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"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this.style.backgroundColor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='orchid'"</a:t>
            </a:r>
          </a:p>
          <a:p>
            <a:pPr marL="190500" defTabSz="180000" fontAlgn="base" latinLnBrk="0"/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	  </a:t>
            </a:r>
            <a:r>
              <a:rPr lang="en-US" altLang="ko-KR" sz="1400" b="1" kern="0" dirty="0" err="1" smtClean="0">
                <a:solidFill>
                  <a:srgbClr val="000000"/>
                </a:solidFill>
                <a:latin typeface="+mj-ea"/>
                <a:ea typeface="+mj-ea"/>
              </a:rPr>
              <a:t>onmouseout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=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"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this.style.backgroundColor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='white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'"&gt;</a:t>
            </a:r>
          </a:p>
          <a:p>
            <a:pPr marL="190500" defTabSz="180000" fontAlgn="base" latinLnBrk="0"/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		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ko-KR" altLang="en-US" sz="1400" kern="0" dirty="0" smtClean="0">
                <a:solidFill>
                  <a:srgbClr val="000000"/>
                </a:solidFill>
                <a:latin typeface="+mj-ea"/>
                <a:ea typeface="+mj-ea"/>
              </a:rPr>
              <a:t>마우스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올리면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orchid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색으로 변경</a:t>
            </a: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&lt;/p&gt;</a:t>
            </a:r>
            <a:endParaRPr lang="en-US" altLang="ko-KR" sz="14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069836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키 이벤트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 err="1" smtClean="0"/>
              <a:t>onkeydown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onkeypress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onkeyup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onkeydown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키가 눌러지는 순간 호출</a:t>
            </a:r>
            <a:r>
              <a:rPr lang="en-US" altLang="ko-KR" dirty="0" smtClean="0"/>
              <a:t>. </a:t>
            </a:r>
            <a:r>
              <a:rPr lang="ko-KR" altLang="en-US" dirty="0" smtClean="0"/>
              <a:t>모든 키에 대해 작동</a:t>
            </a:r>
          </a:p>
          <a:p>
            <a:pPr lvl="1"/>
            <a:r>
              <a:rPr lang="en-US" altLang="ko-KR" dirty="0" err="1" smtClean="0"/>
              <a:t>onkeypress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문자 키와</a:t>
            </a:r>
            <a:r>
              <a:rPr lang="en-US" altLang="ko-KR" dirty="0" smtClean="0"/>
              <a:t> &lt;Enter&gt;, &lt;Space&gt;, &lt;Esc&gt; </a:t>
            </a:r>
            <a:r>
              <a:rPr lang="ko-KR" altLang="en-US" dirty="0" smtClean="0"/>
              <a:t>키에 대해서만 눌러지는 순간에 추가 호출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문자 키가 아닌 경우</a:t>
            </a:r>
            <a:r>
              <a:rPr lang="en-US" altLang="ko-KR" dirty="0" smtClean="0"/>
              <a:t>(&lt;F1&gt;, &lt;Shift&gt;, &lt;</a:t>
            </a:r>
            <a:r>
              <a:rPr lang="en-US" altLang="ko-KR" dirty="0" err="1" smtClean="0"/>
              <a:t>PgDn</a:t>
            </a:r>
            <a:r>
              <a:rPr lang="en-US" altLang="ko-KR" dirty="0" smtClean="0"/>
              <a:t>&gt;, &lt;Del&gt;, &lt;Ins&gt; </a:t>
            </a:r>
            <a:r>
              <a:rPr lang="ko-KR" altLang="en-US" dirty="0" smtClean="0"/>
              <a:t>등</a:t>
            </a:r>
            <a:r>
              <a:rPr lang="en-US" altLang="ko-KR" dirty="0" smtClean="0"/>
              <a:t>)</a:t>
            </a:r>
            <a:r>
              <a:rPr lang="ko-KR" altLang="en-US" dirty="0" smtClean="0"/>
              <a:t> 호출되지 않음 </a:t>
            </a:r>
          </a:p>
          <a:p>
            <a:pPr lvl="1"/>
            <a:r>
              <a:rPr lang="en-US" altLang="ko-KR" dirty="0" err="1" smtClean="0"/>
              <a:t>onkeyup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눌러진 키가 떼어지는 순간 호출 </a:t>
            </a:r>
          </a:p>
          <a:p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8421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 smtClean="0"/>
              <a:t>9-20 </a:t>
            </a:r>
            <a:r>
              <a:rPr lang="ko-KR" altLang="en-US" dirty="0"/>
              <a:t>키 이벤트 </a:t>
            </a:r>
            <a:r>
              <a:rPr lang="ko-KR" altLang="en-US" dirty="0" err="1"/>
              <a:t>리스너와</a:t>
            </a:r>
            <a:r>
              <a:rPr lang="ko-KR" altLang="en-US" dirty="0"/>
              <a:t> 이벤트 객체의 </a:t>
            </a:r>
            <a:r>
              <a:rPr lang="ko-KR" altLang="en-US" dirty="0" err="1" smtClean="0"/>
              <a:t>프로퍼</a:t>
            </a:r>
            <a:r>
              <a:rPr lang="ko-KR" altLang="en-US" dirty="0" err="1"/>
              <a:t>티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51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179512" y="1456323"/>
            <a:ext cx="5472608" cy="470898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</a:t>
            </a:r>
          </a:p>
          <a:p>
            <a:pPr defTabSz="180000"/>
            <a:r>
              <a:rPr lang="en-US" altLang="ko-KR" sz="1200" dirty="0"/>
              <a:t>&lt;meta charset="UTF-8"&gt;</a:t>
            </a:r>
          </a:p>
          <a:p>
            <a:pPr defTabSz="180000"/>
            <a:r>
              <a:rPr lang="en-US" altLang="ko-KR" sz="1200" dirty="0"/>
              <a:t>&lt;title&gt;</a:t>
            </a:r>
            <a:r>
              <a:rPr lang="ko-KR" altLang="en-US" sz="1200" dirty="0"/>
              <a:t>키 이벤트</a:t>
            </a:r>
            <a:r>
              <a:rPr lang="en-US" altLang="ko-KR" sz="1200" dirty="0"/>
              <a:t>&lt;/title&gt;</a:t>
            </a:r>
          </a:p>
          <a:p>
            <a:pPr defTabSz="180000"/>
            <a:r>
              <a:rPr lang="en-US" altLang="ko-KR" sz="1200" dirty="0"/>
              <a:t>&lt;script&gt;</a:t>
            </a:r>
          </a:p>
          <a:p>
            <a:pPr defTabSz="180000"/>
            <a:r>
              <a:rPr lang="en-US" altLang="ko-KR" sz="1200" b="1" dirty="0"/>
              <a:t>function</a:t>
            </a:r>
            <a:r>
              <a:rPr lang="en-US" altLang="ko-KR" sz="1200" dirty="0"/>
              <a:t> </a:t>
            </a:r>
            <a:r>
              <a:rPr lang="en-US" altLang="ko-KR" sz="1200" b="1" dirty="0" err="1"/>
              <a:t>whatKeyDown</a:t>
            </a:r>
            <a:r>
              <a:rPr lang="en-US" altLang="ko-KR" sz="1200" b="1" dirty="0"/>
              <a:t>(e)</a:t>
            </a:r>
            <a:r>
              <a:rPr lang="en-US" altLang="ko-KR" sz="1200" dirty="0"/>
              <a:t> {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var</a:t>
            </a:r>
            <a:r>
              <a:rPr lang="en-US" altLang="ko-KR" sz="1200" dirty="0"/>
              <a:t> </a:t>
            </a:r>
            <a:r>
              <a:rPr lang="en-US" altLang="ko-KR" sz="1200" dirty="0" err="1"/>
              <a:t>str</a:t>
            </a:r>
            <a:r>
              <a:rPr lang="en-US" altLang="ko-KR" sz="1200" dirty="0"/>
              <a:t> = "";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var</a:t>
            </a:r>
            <a:r>
              <a:rPr lang="en-US" altLang="ko-KR" sz="1200" dirty="0"/>
              <a:t> div = </a:t>
            </a:r>
            <a:r>
              <a:rPr lang="en-US" altLang="ko-KR" sz="1200" dirty="0" err="1"/>
              <a:t>document.getElementById</a:t>
            </a:r>
            <a:r>
              <a:rPr lang="en-US" altLang="ko-KR" sz="1200" dirty="0"/>
              <a:t>("div");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div.innerHTML</a:t>
            </a:r>
            <a:r>
              <a:rPr lang="en-US" altLang="ko-KR" sz="1200" dirty="0"/>
              <a:t> = ""; // div </a:t>
            </a:r>
            <a:r>
              <a:rPr lang="ko-KR" altLang="en-US" sz="1200" dirty="0"/>
              <a:t>객체 내용 초기화</a:t>
            </a:r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dirty="0" err="1"/>
              <a:t>str</a:t>
            </a:r>
            <a:r>
              <a:rPr lang="en-US" altLang="ko-KR" sz="1200" dirty="0"/>
              <a:t> += "</a:t>
            </a:r>
            <a:r>
              <a:rPr lang="en-US" altLang="ko-KR" sz="1200" dirty="0" err="1"/>
              <a:t>e.key</a:t>
            </a:r>
            <a:r>
              <a:rPr lang="en-US" altLang="ko-KR" sz="1200" dirty="0"/>
              <a:t> = " + </a:t>
            </a:r>
            <a:r>
              <a:rPr lang="en-US" altLang="ko-KR" sz="1200" b="1" dirty="0" err="1"/>
              <a:t>e.key</a:t>
            </a:r>
            <a:r>
              <a:rPr lang="en-US" altLang="ko-KR" sz="1200" dirty="0"/>
              <a:t> + "&lt;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&gt;";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str</a:t>
            </a:r>
            <a:r>
              <a:rPr lang="en-US" altLang="ko-KR" sz="1200" dirty="0"/>
              <a:t> += "</a:t>
            </a:r>
            <a:r>
              <a:rPr lang="en-US" altLang="ko-KR" sz="1200" dirty="0" err="1"/>
              <a:t>e.code</a:t>
            </a:r>
            <a:r>
              <a:rPr lang="en-US" altLang="ko-KR" sz="1200" dirty="0"/>
              <a:t> = " + </a:t>
            </a:r>
            <a:r>
              <a:rPr lang="en-US" altLang="ko-KR" sz="1200" b="1" dirty="0" err="1"/>
              <a:t>e.code</a:t>
            </a:r>
            <a:r>
              <a:rPr lang="en-US" altLang="ko-KR" sz="1200" dirty="0"/>
              <a:t> + "&lt;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&gt;";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div.innerHTML</a:t>
            </a:r>
            <a:r>
              <a:rPr lang="en-US" altLang="ko-KR" sz="1200" dirty="0"/>
              <a:t> = </a:t>
            </a:r>
            <a:r>
              <a:rPr lang="en-US" altLang="ko-KR" sz="1200" dirty="0" err="1"/>
              <a:t>str</a:t>
            </a:r>
            <a:r>
              <a:rPr lang="en-US" altLang="ko-KR" sz="1200" dirty="0"/>
              <a:t>; // div </a:t>
            </a:r>
            <a:r>
              <a:rPr lang="ko-KR" altLang="en-US" sz="1200" dirty="0"/>
              <a:t>객체에 </a:t>
            </a:r>
            <a:r>
              <a:rPr lang="en-US" altLang="ko-KR" sz="1200" dirty="0"/>
              <a:t>html </a:t>
            </a:r>
            <a:r>
              <a:rPr lang="ko-KR" altLang="en-US" sz="1200" dirty="0"/>
              <a:t>문자열 출력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dirty="0"/>
              <a:t>&lt;/script&gt;</a:t>
            </a:r>
          </a:p>
          <a:p>
            <a:pPr defTabSz="180000"/>
            <a:r>
              <a:rPr lang="en-US" altLang="ko-KR" sz="1200" dirty="0"/>
              <a:t>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</a:t>
            </a:r>
            <a:r>
              <a:rPr lang="ko-KR" altLang="en-US" sz="1200" dirty="0"/>
              <a:t>키 </a:t>
            </a:r>
            <a:r>
              <a:rPr lang="ko-KR" altLang="en-US" sz="1200" dirty="0" err="1"/>
              <a:t>리스너와</a:t>
            </a:r>
            <a:r>
              <a:rPr lang="ko-KR" altLang="en-US" sz="1200" dirty="0"/>
              <a:t> 키 이벤트 객체의 </a:t>
            </a:r>
            <a:r>
              <a:rPr lang="ko-KR" altLang="en-US" sz="1200" dirty="0" err="1"/>
              <a:t>프로퍼티</a:t>
            </a:r>
            <a:r>
              <a:rPr lang="en-US" altLang="ko-KR" sz="1200" dirty="0"/>
              <a:t>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ko-KR" altLang="en-US" sz="1200" dirty="0"/>
              <a:t>텍스트 창에 키를 눌러 보세요</a:t>
            </a:r>
            <a:r>
              <a:rPr lang="en-US" altLang="ko-KR" sz="1200" dirty="0"/>
              <a:t>. Alt, Shift, Ctrl </a:t>
            </a:r>
            <a:r>
              <a:rPr lang="ko-KR" altLang="en-US" sz="1200" dirty="0"/>
              <a:t>키도 가능합니다</a:t>
            </a:r>
            <a:r>
              <a:rPr lang="en-US" altLang="ko-KR" sz="1200" dirty="0"/>
              <a:t>.&lt;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&lt;input type="text" id="text" </a:t>
            </a:r>
            <a:r>
              <a:rPr lang="en-US" altLang="ko-KR" sz="1200" b="1" dirty="0" err="1"/>
              <a:t>onkeydown</a:t>
            </a:r>
            <a:r>
              <a:rPr lang="en-US" altLang="ko-KR" sz="1200" dirty="0"/>
              <a:t>="</a:t>
            </a:r>
            <a:r>
              <a:rPr lang="en-US" altLang="ko-KR" sz="1200" b="1" dirty="0" err="1"/>
              <a:t>whatKeyDown</a:t>
            </a:r>
            <a:r>
              <a:rPr lang="en-US" altLang="ko-KR" sz="1200" b="1" dirty="0"/>
              <a:t>(event)</a:t>
            </a:r>
            <a:r>
              <a:rPr lang="en-US" altLang="ko-KR" sz="1200" dirty="0"/>
              <a:t>"&gt;</a:t>
            </a:r>
          </a:p>
          <a:p>
            <a:pPr defTabSz="180000"/>
            <a:r>
              <a:rPr lang="en-US" altLang="ko-KR" sz="1200" dirty="0"/>
              <a:t>&lt;div id="div" style="</a:t>
            </a:r>
            <a:r>
              <a:rPr lang="en-US" altLang="ko-KR" sz="1200" dirty="0" err="1"/>
              <a:t>background-color:skyblue</a:t>
            </a:r>
            <a:r>
              <a:rPr lang="en-US" altLang="ko-KR" sz="1200" dirty="0"/>
              <a:t>; width:250px; height:50px"&gt;</a:t>
            </a:r>
          </a:p>
          <a:p>
            <a:pPr defTabSz="180000"/>
            <a:r>
              <a:rPr lang="en-US" altLang="ko-KR" sz="1200" dirty="0"/>
              <a:t>&lt;/div&gt;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en-US" altLang="ko-KR" sz="1200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8" y="1672347"/>
            <a:ext cx="4080759" cy="2228830"/>
          </a:xfrm>
          <a:prstGeom prst="rect">
            <a:avLst/>
          </a:prstGeom>
          <a:ln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478999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onreset</a:t>
            </a:r>
            <a:r>
              <a:rPr lang="ko-KR" altLang="en-US" dirty="0"/>
              <a:t>과 </a:t>
            </a:r>
            <a:r>
              <a:rPr lang="en-US" altLang="ko-KR" dirty="0" err="1" smtClean="0"/>
              <a:t>onsubmit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 err="1" smtClean="0"/>
              <a:t>onreset</a:t>
            </a:r>
            <a:endParaRPr lang="ko-KR" altLang="en-US" dirty="0"/>
          </a:p>
          <a:p>
            <a:pPr lvl="1"/>
            <a:r>
              <a:rPr lang="en-US" altLang="ko-KR" dirty="0"/>
              <a:t>reset </a:t>
            </a:r>
            <a:r>
              <a:rPr lang="ko-KR" altLang="en-US" dirty="0"/>
              <a:t>버튼</a:t>
            </a:r>
            <a:r>
              <a:rPr lang="en-US" altLang="ko-KR" dirty="0"/>
              <a:t>(&lt;input type="</a:t>
            </a:r>
            <a:r>
              <a:rPr lang="en-US" altLang="ko-KR" dirty="0" smtClean="0"/>
              <a:t>reset"&gt;)</a:t>
            </a:r>
            <a:r>
              <a:rPr lang="ko-KR" altLang="en-US" dirty="0" smtClean="0"/>
              <a:t> 클릭 시</a:t>
            </a:r>
            <a:endParaRPr lang="en-US" altLang="ko-KR" dirty="0" smtClean="0"/>
          </a:p>
          <a:p>
            <a:pPr lvl="1"/>
            <a:r>
              <a:rPr lang="en-US" altLang="ko-KR" dirty="0"/>
              <a:t>f</a:t>
            </a:r>
            <a:r>
              <a:rPr lang="en-US" altLang="ko-KR" dirty="0" smtClean="0"/>
              <a:t>alse</a:t>
            </a:r>
            <a:r>
              <a:rPr lang="ko-KR" altLang="en-US" dirty="0"/>
              <a:t>를 </a:t>
            </a:r>
            <a:r>
              <a:rPr lang="ko-KR" altLang="en-US" dirty="0" err="1"/>
              <a:t>리턴하면</a:t>
            </a:r>
            <a:r>
              <a:rPr lang="ko-KR" altLang="en-US" dirty="0"/>
              <a:t> 폼이 초기화되지 </a:t>
            </a:r>
            <a:r>
              <a:rPr lang="ko-KR" altLang="en-US" dirty="0" smtClean="0"/>
              <a:t>않음</a:t>
            </a:r>
            <a:endParaRPr lang="ko-KR" altLang="en-US" dirty="0"/>
          </a:p>
          <a:p>
            <a:pPr lvl="1"/>
            <a:endParaRPr lang="en-US" altLang="ko-KR" dirty="0" smtClean="0"/>
          </a:p>
          <a:p>
            <a:r>
              <a:rPr lang="en-US" altLang="ko-KR" dirty="0" err="1"/>
              <a:t>onsubmit</a:t>
            </a:r>
            <a:endParaRPr lang="en-US" altLang="ko-KR" dirty="0"/>
          </a:p>
          <a:p>
            <a:pPr lvl="1"/>
            <a:r>
              <a:rPr lang="en-US" altLang="ko-KR" dirty="0"/>
              <a:t>submit(&lt;input type</a:t>
            </a:r>
            <a:r>
              <a:rPr lang="en-US" altLang="ko-KR" dirty="0" smtClean="0"/>
              <a:t>="submit</a:t>
            </a:r>
            <a:r>
              <a:rPr lang="en-US" altLang="ko-KR" dirty="0"/>
              <a:t>"&gt;) </a:t>
            </a:r>
            <a:r>
              <a:rPr lang="ko-KR" altLang="en-US" dirty="0" smtClean="0"/>
              <a:t>버튼 클릭 시</a:t>
            </a:r>
            <a:endParaRPr lang="en-US" altLang="ko-KR" dirty="0" smtClean="0"/>
          </a:p>
          <a:p>
            <a:pPr lvl="1"/>
            <a:r>
              <a:rPr lang="en-US" altLang="ko-KR" dirty="0"/>
              <a:t>false</a:t>
            </a:r>
            <a:r>
              <a:rPr lang="ko-KR" altLang="en-US" dirty="0"/>
              <a:t>를 </a:t>
            </a:r>
            <a:r>
              <a:rPr lang="ko-KR" altLang="en-US" dirty="0" err="1"/>
              <a:t>리턴하면</a:t>
            </a:r>
            <a:r>
              <a:rPr lang="ko-KR" altLang="en-US" dirty="0"/>
              <a:t> </a:t>
            </a:r>
            <a:r>
              <a:rPr lang="ko-KR" altLang="en-US" dirty="0" smtClean="0"/>
              <a:t>폼 전송하지 않음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r>
              <a:rPr lang="ko-KR" altLang="en-US" dirty="0" err="1" smtClean="0"/>
              <a:t>리스너</a:t>
            </a:r>
            <a:r>
              <a:rPr lang="ko-KR" altLang="en-US" dirty="0" smtClean="0"/>
              <a:t> 작성</a:t>
            </a:r>
            <a:endParaRPr lang="ko-KR" altLang="en-US" dirty="0"/>
          </a:p>
          <a:p>
            <a:pPr lvl="2"/>
            <a:r>
              <a:rPr lang="en-US" altLang="ko-KR" dirty="0" err="1" smtClean="0"/>
              <a:t>onreset</a:t>
            </a:r>
            <a:r>
              <a:rPr lang="ko-KR" altLang="en-US" dirty="0" smtClean="0"/>
              <a:t>과 </a:t>
            </a:r>
            <a:r>
              <a:rPr lang="en-US" altLang="ko-KR" dirty="0" err="1" smtClean="0"/>
              <a:t>onsubmit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리스너는</a:t>
            </a:r>
            <a:r>
              <a:rPr lang="ko-KR" altLang="en-US" dirty="0" smtClean="0"/>
              <a:t> </a:t>
            </a:r>
            <a:r>
              <a:rPr lang="en-US" altLang="ko-KR" dirty="0" smtClean="0"/>
              <a:t>&lt;form&gt; </a:t>
            </a:r>
            <a:r>
              <a:rPr lang="ko-KR" altLang="en-US" dirty="0" smtClean="0"/>
              <a:t>태그에 달아야 한다</a:t>
            </a:r>
            <a:r>
              <a:rPr lang="en-US" altLang="ko-KR" dirty="0" smtClean="0"/>
              <a:t>.</a:t>
            </a:r>
            <a:endParaRPr lang="ko-KR" altLang="en-US" dirty="0"/>
          </a:p>
          <a:p>
            <a:pPr lvl="1"/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52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19672" y="5517232"/>
            <a:ext cx="4320480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&lt;form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onreset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="..."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onsubmit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="..."&gt;</a:t>
            </a:r>
          </a:p>
        </p:txBody>
      </p:sp>
    </p:spTree>
    <p:extLst>
      <p:ext uri="{BB962C8B-B14F-4D97-AF65-F5344CB8AC3E}">
        <p14:creationId xmlns:p14="http://schemas.microsoft.com/office/powerpoint/2010/main" val="890031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2723" y="4077072"/>
            <a:ext cx="3163615" cy="235917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 smtClean="0"/>
              <a:t>9-1 </a:t>
            </a:r>
            <a:r>
              <a:rPr lang="en-US" altLang="ko-KR" dirty="0"/>
              <a:t>HTML </a:t>
            </a:r>
            <a:r>
              <a:rPr lang="ko-KR" altLang="en-US" dirty="0"/>
              <a:t>태그 내에 이벤트 </a:t>
            </a:r>
            <a:r>
              <a:rPr lang="ko-KR" altLang="en-US" dirty="0" err="1"/>
              <a:t>리스너</a:t>
            </a:r>
            <a:r>
              <a:rPr lang="ko-KR" altLang="en-US" dirty="0"/>
              <a:t> 작성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323528" y="1484784"/>
            <a:ext cx="4968552" cy="267765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&lt;!DOCTYPE html&gt;</a:t>
            </a:r>
          </a:p>
          <a:p>
            <a:pPr defTabSz="180000"/>
            <a:r>
              <a:rPr lang="en-US" altLang="ko-KR" sz="1400" dirty="0"/>
              <a:t>&lt;html</a:t>
            </a:r>
            <a:r>
              <a:rPr lang="en-US" altLang="ko-KR" sz="1400" dirty="0" smtClean="0"/>
              <a:t>&gt;</a:t>
            </a:r>
          </a:p>
          <a:p>
            <a:pPr defTabSz="180000"/>
            <a:r>
              <a:rPr lang="en-US" altLang="ko-KR" sz="1400" dirty="0" smtClean="0"/>
              <a:t>&lt;</a:t>
            </a:r>
            <a:r>
              <a:rPr lang="en-US" altLang="ko-KR" sz="1400" dirty="0"/>
              <a:t>head</a:t>
            </a:r>
            <a:r>
              <a:rPr lang="en-US" altLang="ko-KR" sz="1400" dirty="0" smtClean="0"/>
              <a:t>&gt;&lt;title&gt;HTML </a:t>
            </a:r>
            <a:r>
              <a:rPr lang="ko-KR" altLang="en-US" sz="1400" dirty="0"/>
              <a:t>태그에 </a:t>
            </a:r>
            <a:r>
              <a:rPr lang="ko-KR" altLang="en-US" sz="1400" dirty="0" err="1"/>
              <a:t>리스너</a:t>
            </a:r>
            <a:r>
              <a:rPr lang="ko-KR" altLang="en-US" sz="1400" dirty="0"/>
              <a:t> </a:t>
            </a:r>
            <a:r>
              <a:rPr lang="ko-KR" altLang="en-US" sz="1400" dirty="0" smtClean="0"/>
              <a:t>작성</a:t>
            </a:r>
            <a:r>
              <a:rPr lang="en-US" altLang="ko-KR" sz="1400" dirty="0" smtClean="0"/>
              <a:t>&lt;/</a:t>
            </a:r>
            <a:r>
              <a:rPr lang="en-US" altLang="ko-KR" sz="1400" dirty="0"/>
              <a:t>title</a:t>
            </a:r>
            <a:r>
              <a:rPr lang="en-US" altLang="ko-KR" sz="1400" dirty="0" smtClean="0"/>
              <a:t>&gt;</a:t>
            </a:r>
          </a:p>
          <a:p>
            <a:pPr defTabSz="180000"/>
            <a:r>
              <a:rPr lang="en-US" altLang="ko-KR" sz="1400" dirty="0" smtClean="0"/>
              <a:t>&lt;/</a:t>
            </a:r>
            <a:r>
              <a:rPr lang="en-US" altLang="ko-KR" sz="1400" dirty="0"/>
              <a:t>head&gt;</a:t>
            </a:r>
          </a:p>
          <a:p>
            <a:pPr defTabSz="180000"/>
            <a:r>
              <a:rPr lang="en-US" altLang="ko-KR" sz="1400" dirty="0"/>
              <a:t>&lt;body&gt;</a:t>
            </a:r>
          </a:p>
          <a:p>
            <a:pPr defTabSz="180000"/>
            <a:r>
              <a:rPr lang="en-US" altLang="ko-KR" sz="1400" dirty="0"/>
              <a:t>&lt;p&gt;HTML </a:t>
            </a:r>
            <a:r>
              <a:rPr lang="ko-KR" altLang="en-US" sz="1400" dirty="0"/>
              <a:t>태그에 </a:t>
            </a:r>
            <a:r>
              <a:rPr lang="ko-KR" altLang="en-US" sz="1400" dirty="0" err="1"/>
              <a:t>리스너</a:t>
            </a:r>
            <a:r>
              <a:rPr lang="ko-KR" altLang="en-US" sz="1400" dirty="0"/>
              <a:t> </a:t>
            </a:r>
            <a:r>
              <a:rPr lang="ko-KR" altLang="en-US" sz="1400" dirty="0" smtClean="0"/>
              <a:t>작성</a:t>
            </a:r>
            <a:r>
              <a:rPr lang="en-US" altLang="ko-KR" sz="1400" dirty="0" smtClean="0"/>
              <a:t>&lt;/</a:t>
            </a:r>
            <a:r>
              <a:rPr lang="en-US" altLang="ko-KR" sz="1400" dirty="0"/>
              <a:t>p&gt;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&lt;p </a:t>
            </a:r>
            <a:r>
              <a:rPr lang="en-US" altLang="ko-KR" sz="1400" b="1" dirty="0" err="1"/>
              <a:t>onmouseover</a:t>
            </a:r>
            <a:r>
              <a:rPr lang="en-US" altLang="ko-KR" sz="1400" b="1" dirty="0"/>
              <a:t>="</a:t>
            </a:r>
            <a:r>
              <a:rPr lang="en-US" altLang="ko-KR" sz="1400" b="1" dirty="0" err="1"/>
              <a:t>this.style.backgroundColor</a:t>
            </a:r>
            <a:r>
              <a:rPr lang="en-US" altLang="ko-KR" sz="1400" b="1" dirty="0"/>
              <a:t>='orchid'"</a:t>
            </a:r>
          </a:p>
          <a:p>
            <a:pPr defTabSz="180000"/>
            <a:r>
              <a:rPr lang="en-US" altLang="ko-KR" sz="1400" b="1" dirty="0"/>
              <a:t>   </a:t>
            </a:r>
            <a:r>
              <a:rPr lang="en-US" altLang="ko-KR" sz="1400" b="1" dirty="0" smtClean="0"/>
              <a:t>  </a:t>
            </a:r>
            <a:r>
              <a:rPr lang="en-US" altLang="ko-KR" sz="1400" b="1" dirty="0" err="1" smtClean="0"/>
              <a:t>onmouseout</a:t>
            </a:r>
            <a:r>
              <a:rPr lang="en-US" altLang="ko-KR" sz="1400" b="1" dirty="0"/>
              <a:t>="</a:t>
            </a:r>
            <a:r>
              <a:rPr lang="en-US" altLang="ko-KR" sz="1400" b="1" dirty="0" err="1"/>
              <a:t>this.style.backgroundColor</a:t>
            </a:r>
            <a:r>
              <a:rPr lang="en-US" altLang="ko-KR" sz="1400" b="1" dirty="0"/>
              <a:t>='white'"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ko-KR" altLang="en-US" sz="1400" dirty="0" smtClean="0"/>
              <a:t>마우스 </a:t>
            </a:r>
            <a:r>
              <a:rPr lang="ko-KR" altLang="en-US" sz="1400" dirty="0"/>
              <a:t>올리면 </a:t>
            </a:r>
            <a:r>
              <a:rPr lang="en-US" altLang="ko-KR" sz="1400" dirty="0"/>
              <a:t>orchid </a:t>
            </a:r>
            <a:r>
              <a:rPr lang="ko-KR" altLang="en-US" sz="1400" dirty="0"/>
              <a:t>색으로 </a:t>
            </a:r>
            <a:r>
              <a:rPr lang="ko-KR" altLang="en-US" sz="1400" dirty="0" smtClean="0"/>
              <a:t>변경</a:t>
            </a:r>
            <a:r>
              <a:rPr lang="en-US" altLang="ko-KR" sz="1400" dirty="0" smtClean="0"/>
              <a:t>&lt;/</a:t>
            </a:r>
            <a:r>
              <a:rPr lang="en-US" altLang="ko-KR" sz="1400" dirty="0"/>
              <a:t>p&gt;</a:t>
            </a:r>
          </a:p>
          <a:p>
            <a:pPr defTabSz="180000"/>
            <a:r>
              <a:rPr lang="en-US" altLang="ko-KR" sz="1400" dirty="0" smtClean="0"/>
              <a:t>&lt;/</a:t>
            </a:r>
            <a:r>
              <a:rPr lang="en-US" altLang="ko-KR" sz="1400" dirty="0"/>
              <a:t>body&gt;</a:t>
            </a:r>
          </a:p>
          <a:p>
            <a:pPr defTabSz="180000"/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  <p:sp>
        <p:nvSpPr>
          <p:cNvPr id="9" name="TextBox 8"/>
          <p:cNvSpPr txBox="1"/>
          <p:nvPr/>
        </p:nvSpPr>
        <p:spPr>
          <a:xfrm>
            <a:off x="3917681" y="5805264"/>
            <a:ext cx="1528052" cy="442674"/>
          </a:xfrm>
          <a:prstGeom prst="wedgeRoundRectCallout">
            <a:avLst>
              <a:gd name="adj1" fmla="val 69813"/>
              <a:gd name="adj2" fmla="val 1190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이곳에 마우스를 올리면 배경색 변함</a:t>
            </a:r>
            <a:endParaRPr lang="ko-KR" altLang="en-US" sz="10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9385" y="1484784"/>
            <a:ext cx="3163615" cy="2359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904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/>
            <a:r>
              <a:rPr lang="en-US" altLang="ko-KR" smtClean="0"/>
              <a:t>DOM </a:t>
            </a:r>
            <a:r>
              <a:rPr lang="ko-KR" altLang="en-US" smtClean="0"/>
              <a:t>객체의 이벤트 리스너 프로퍼티에 작성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 smtClean="0"/>
              <a:t>DOM </a:t>
            </a:r>
            <a:r>
              <a:rPr lang="ko-KR" altLang="en-US" dirty="0" smtClean="0"/>
              <a:t>객체의 이벤트 </a:t>
            </a:r>
            <a:r>
              <a:rPr lang="ko-KR" altLang="en-US" dirty="0" err="1" smtClean="0"/>
              <a:t>리스너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프로퍼티에</a:t>
            </a:r>
            <a:r>
              <a:rPr lang="ko-KR" altLang="en-US" dirty="0" smtClean="0"/>
              <a:t> 이벤트 </a:t>
            </a:r>
            <a:r>
              <a:rPr lang="ko-KR" altLang="en-US" dirty="0" err="1" smtClean="0"/>
              <a:t>리스너</a:t>
            </a:r>
            <a:r>
              <a:rPr lang="ko-KR" altLang="en-US" dirty="0" smtClean="0"/>
              <a:t> 코드 작성</a:t>
            </a:r>
            <a:endParaRPr lang="en-US" altLang="ko-KR" dirty="0" smtClean="0"/>
          </a:p>
          <a:p>
            <a:pPr marL="320040" lvl="1" indent="0">
              <a:buNone/>
            </a:pPr>
            <a:r>
              <a:rPr lang="ko-KR" altLang="en-US" dirty="0" smtClean="0"/>
              <a:t>예</a:t>
            </a:r>
            <a:r>
              <a:rPr lang="en-US" altLang="ko-KR" dirty="0" smtClean="0"/>
              <a:t>)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7</a:t>
            </a:fld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1547664" y="2276872"/>
            <a:ext cx="6624736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&lt;p id=“p”&gt;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마우스 올리면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orchid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색으로 변경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&lt;/p&gt;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547664" y="2780928"/>
            <a:ext cx="6624736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function over() { // </a:t>
            </a:r>
            <a:r>
              <a:rPr lang="en-US" altLang="ko-KR" sz="1400" kern="0" dirty="0" err="1" smtClean="0">
                <a:solidFill>
                  <a:srgbClr val="000000"/>
                </a:solidFill>
                <a:latin typeface="+mj-ea"/>
                <a:ea typeface="+mj-ea"/>
              </a:rPr>
              <a:t>onmouseover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ko-KR" altLang="en-US" sz="1400" kern="0" dirty="0" err="1" smtClean="0">
                <a:solidFill>
                  <a:srgbClr val="000000"/>
                </a:solidFill>
                <a:latin typeface="+mj-ea"/>
                <a:ea typeface="+mj-ea"/>
              </a:rPr>
              <a:t>리스너로</a:t>
            </a:r>
            <a:r>
              <a:rPr lang="ko-KR" altLang="en-US" sz="1400" kern="0" dirty="0" smtClean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사용할 </a:t>
            </a:r>
            <a:r>
              <a:rPr lang="ko-KR" altLang="en-US" sz="1400" kern="0" dirty="0" smtClean="0">
                <a:solidFill>
                  <a:srgbClr val="000000"/>
                </a:solidFill>
                <a:latin typeface="+mj-ea"/>
                <a:ea typeface="+mj-ea"/>
              </a:rPr>
              <a:t>함수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/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...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}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564472" y="3715871"/>
            <a:ext cx="6607928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var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p =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document.getElementById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("p"); </a:t>
            </a:r>
          </a:p>
          <a:p>
            <a:pPr marL="190500" defTabSz="180000" fontAlgn="base" latinLnBrk="0"/>
            <a:r>
              <a:rPr lang="en-US" altLang="ko-KR" sz="1400" b="1" kern="0" dirty="0" err="1">
                <a:solidFill>
                  <a:srgbClr val="000000"/>
                </a:solidFill>
                <a:latin typeface="+mj-ea"/>
                <a:ea typeface="+mj-ea"/>
              </a:rPr>
              <a:t>p.onmouseover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 = over; 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		//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onmouseover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ko-KR" altLang="en-US" sz="1400" kern="0" dirty="0" err="1">
                <a:solidFill>
                  <a:srgbClr val="000000"/>
                </a:solidFill>
                <a:latin typeface="+mj-ea"/>
                <a:ea typeface="+mj-ea"/>
              </a:rPr>
              <a:t>리스너로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over()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함수 등록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1564472" y="4365104"/>
            <a:ext cx="6607928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400" kern="0" dirty="0" err="1" smtClean="0">
                <a:solidFill>
                  <a:srgbClr val="000000"/>
                </a:solidFill>
                <a:latin typeface="+mj-ea"/>
                <a:ea typeface="+mj-ea"/>
              </a:rPr>
              <a:t>p.onmouseover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= </a:t>
            </a:r>
            <a:r>
              <a:rPr lang="en-US" altLang="ko-KR" sz="1400" strike="sngStrike" kern="0" dirty="0">
                <a:solidFill>
                  <a:srgbClr val="000000"/>
                </a:solidFill>
                <a:latin typeface="+mj-ea"/>
                <a:ea typeface="+mj-ea"/>
              </a:rPr>
              <a:t>over()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; //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잘못된 코드 </a:t>
            </a:r>
          </a:p>
        </p:txBody>
      </p:sp>
    </p:spTree>
    <p:extLst>
      <p:ext uri="{BB962C8B-B14F-4D97-AF65-F5344CB8AC3E}">
        <p14:creationId xmlns:p14="http://schemas.microsoft.com/office/powerpoint/2010/main" val="3197205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6183" y="3907077"/>
            <a:ext cx="2460936" cy="1956416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 smtClean="0"/>
              <a:t>9-2 </a:t>
            </a:r>
            <a:r>
              <a:rPr lang="en-US" altLang="ko-KR" dirty="0"/>
              <a:t>DOM </a:t>
            </a:r>
            <a:r>
              <a:rPr lang="ko-KR" altLang="en-US" dirty="0"/>
              <a:t>객체의 이벤트 </a:t>
            </a:r>
            <a:r>
              <a:rPr lang="ko-KR" altLang="en-US" dirty="0" err="1"/>
              <a:t>리스너</a:t>
            </a:r>
            <a:r>
              <a:rPr lang="ko-KR" altLang="en-US" dirty="0"/>
              <a:t> </a:t>
            </a:r>
            <a:r>
              <a:rPr lang="ko-KR" altLang="en-US" dirty="0" err="1"/>
              <a:t>프로퍼티에</a:t>
            </a:r>
            <a:r>
              <a:rPr lang="ko-KR" altLang="en-US" dirty="0"/>
              <a:t> </a:t>
            </a:r>
            <a:r>
              <a:rPr lang="ko-KR" altLang="en-US" dirty="0" err="1"/>
              <a:t>리스너</a:t>
            </a:r>
            <a:r>
              <a:rPr lang="ko-KR" altLang="en-US" dirty="0"/>
              <a:t> 등록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609600" y="1570205"/>
            <a:ext cx="5112568" cy="470898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</a:t>
            </a:r>
            <a:r>
              <a:rPr lang="en-US" altLang="ko-KR" sz="1200" dirty="0" smtClean="0"/>
              <a:t>&gt;</a:t>
            </a:r>
          </a:p>
          <a:p>
            <a:pPr defTabSz="180000"/>
            <a:r>
              <a:rPr lang="en-US" altLang="ko-KR" sz="1200" dirty="0" smtClean="0"/>
              <a:t>&lt;head&gt;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&lt;title&gt;DOM </a:t>
            </a:r>
            <a:r>
              <a:rPr lang="ko-KR" altLang="en-US" sz="1200" dirty="0"/>
              <a:t>객체의 </a:t>
            </a:r>
            <a:r>
              <a:rPr lang="ko-KR" altLang="en-US" sz="1200" dirty="0" smtClean="0"/>
              <a:t>이벤트 </a:t>
            </a:r>
            <a:r>
              <a:rPr lang="ko-KR" altLang="en-US" sz="1200" dirty="0" err="1" smtClean="0"/>
              <a:t>리스너</a:t>
            </a:r>
            <a:r>
              <a:rPr lang="ko-KR" altLang="en-US" sz="1200" dirty="0" smtClean="0"/>
              <a:t> </a:t>
            </a:r>
            <a:r>
              <a:rPr lang="ko-KR" altLang="en-US" sz="1200" dirty="0" err="1"/>
              <a:t>프로퍼티에</a:t>
            </a:r>
            <a:r>
              <a:rPr lang="ko-KR" altLang="en-US" sz="1200" dirty="0"/>
              <a:t> </a:t>
            </a:r>
            <a:r>
              <a:rPr lang="ko-KR" altLang="en-US" sz="1200" dirty="0" smtClean="0"/>
              <a:t>함수 </a:t>
            </a:r>
            <a:r>
              <a:rPr lang="ko-KR" altLang="en-US" sz="1200" dirty="0"/>
              <a:t>등록</a:t>
            </a:r>
            <a:r>
              <a:rPr lang="en-US" altLang="ko-KR" sz="1200" dirty="0"/>
              <a:t>&lt;/title&gt;</a:t>
            </a:r>
          </a:p>
          <a:p>
            <a:pPr defTabSz="180000"/>
            <a:r>
              <a:rPr lang="en-US" altLang="ko-KR" sz="1200" dirty="0"/>
              <a:t>&lt;script&gt;</a:t>
            </a:r>
          </a:p>
          <a:p>
            <a:pPr defTabSz="180000"/>
            <a:r>
              <a:rPr lang="en-US" altLang="ko-KR" sz="1200" b="1" dirty="0" err="1"/>
              <a:t>var</a:t>
            </a:r>
            <a:r>
              <a:rPr lang="en-US" altLang="ko-KR" sz="1200" b="1" dirty="0"/>
              <a:t> </a:t>
            </a:r>
            <a:r>
              <a:rPr lang="en-US" altLang="ko-KR" sz="1200" b="1" dirty="0" smtClean="0"/>
              <a:t>p;</a:t>
            </a:r>
            <a:endParaRPr lang="en-US" altLang="ko-KR" sz="1200" b="1" dirty="0"/>
          </a:p>
          <a:p>
            <a:pPr defTabSz="180000"/>
            <a:r>
              <a:rPr lang="en-US" altLang="ko-KR" sz="1200" b="1" dirty="0"/>
              <a:t>function</a:t>
            </a:r>
            <a:r>
              <a:rPr lang="ko-KR" altLang="en-US" sz="1200" b="1" dirty="0"/>
              <a:t> </a:t>
            </a:r>
            <a:r>
              <a:rPr lang="en-US" altLang="ko-KR" sz="1200" b="1" dirty="0" err="1"/>
              <a:t>init</a:t>
            </a:r>
            <a:r>
              <a:rPr lang="en-US" altLang="ko-KR" sz="1200" b="1" dirty="0"/>
              <a:t>() { </a:t>
            </a:r>
            <a:r>
              <a:rPr lang="en-US" altLang="ko-KR" sz="1200" dirty="0"/>
              <a:t>// </a:t>
            </a:r>
            <a:r>
              <a:rPr lang="ko-KR" altLang="en-US" sz="1200" dirty="0"/>
              <a:t>문서가 완전히 </a:t>
            </a:r>
            <a:r>
              <a:rPr lang="ko-KR" altLang="en-US" sz="1200" dirty="0" err="1"/>
              <a:t>로드되었을</a:t>
            </a:r>
            <a:r>
              <a:rPr lang="ko-KR" altLang="en-US" sz="1200" dirty="0"/>
              <a:t> 때 </a:t>
            </a:r>
            <a:r>
              <a:rPr lang="ko-KR" altLang="en-US" sz="1200" dirty="0" smtClean="0"/>
              <a:t>호출</a:t>
            </a:r>
            <a:endParaRPr lang="en-US" altLang="ko-KR" sz="1200" dirty="0" smtClean="0"/>
          </a:p>
          <a:p>
            <a:pPr defTabSz="180000"/>
            <a:r>
              <a:rPr lang="en-US" altLang="ko-KR" sz="1200" dirty="0" smtClean="0"/>
              <a:t>	p </a:t>
            </a:r>
            <a:r>
              <a:rPr lang="en-US" altLang="ko-KR" sz="1200" dirty="0"/>
              <a:t>= </a:t>
            </a:r>
            <a:r>
              <a:rPr lang="en-US" altLang="ko-KR" sz="1200" dirty="0" err="1"/>
              <a:t>document.getElementById</a:t>
            </a:r>
            <a:r>
              <a:rPr lang="en-US" altLang="ko-KR" sz="1200" dirty="0"/>
              <a:t>("</a:t>
            </a:r>
            <a:r>
              <a:rPr lang="en-US" altLang="ko-KR" sz="1200" dirty="0" smtClean="0"/>
              <a:t>p");</a:t>
            </a:r>
            <a:endParaRPr lang="en-US" altLang="ko-KR" sz="1200" dirty="0"/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b="1" dirty="0" err="1" smtClean="0">
                <a:solidFill>
                  <a:srgbClr val="C00000"/>
                </a:solidFill>
              </a:rPr>
              <a:t>p.onmouseover</a:t>
            </a:r>
            <a:r>
              <a:rPr lang="en-US" altLang="ko-KR" sz="1200" b="1" dirty="0" smtClean="0">
                <a:solidFill>
                  <a:srgbClr val="C00000"/>
                </a:solidFill>
              </a:rPr>
              <a:t> </a:t>
            </a:r>
            <a:r>
              <a:rPr lang="en-US" altLang="ko-KR" sz="1200" b="1" dirty="0">
                <a:solidFill>
                  <a:srgbClr val="C00000"/>
                </a:solidFill>
              </a:rPr>
              <a:t>= over; </a:t>
            </a:r>
            <a:r>
              <a:rPr lang="en-US" altLang="ko-KR" sz="1200" dirty="0"/>
              <a:t>// over</a:t>
            </a:r>
            <a:r>
              <a:rPr lang="en-US" altLang="ko-KR" sz="1200" dirty="0" smtClean="0"/>
              <a:t>()</a:t>
            </a:r>
            <a:r>
              <a:rPr lang="ko-KR" altLang="en-US" sz="1200" dirty="0" smtClean="0"/>
              <a:t>를 </a:t>
            </a:r>
            <a:r>
              <a:rPr lang="en-US" altLang="ko-KR" sz="1200" dirty="0" err="1" smtClean="0"/>
              <a:t>onmouseover</a:t>
            </a:r>
            <a:r>
              <a:rPr lang="en-US" altLang="ko-KR" sz="1200" dirty="0" smtClean="0"/>
              <a:t> </a:t>
            </a:r>
            <a:r>
              <a:rPr lang="ko-KR" altLang="en-US" sz="1200" dirty="0" err="1"/>
              <a:t>리스너로</a:t>
            </a:r>
            <a:r>
              <a:rPr lang="ko-KR" altLang="en-US" sz="1200" dirty="0"/>
              <a:t> 등록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b="1" dirty="0" err="1" smtClean="0">
                <a:solidFill>
                  <a:srgbClr val="C00000"/>
                </a:solidFill>
              </a:rPr>
              <a:t>p.onmouseout</a:t>
            </a:r>
            <a:r>
              <a:rPr lang="en-US" altLang="ko-KR" sz="1200" b="1" dirty="0" smtClean="0">
                <a:solidFill>
                  <a:srgbClr val="C00000"/>
                </a:solidFill>
              </a:rPr>
              <a:t> </a:t>
            </a:r>
            <a:r>
              <a:rPr lang="en-US" altLang="ko-KR" sz="1200" b="1" dirty="0">
                <a:solidFill>
                  <a:srgbClr val="C00000"/>
                </a:solidFill>
              </a:rPr>
              <a:t>= out; </a:t>
            </a:r>
            <a:r>
              <a:rPr lang="en-US" altLang="ko-KR" sz="1200" dirty="0"/>
              <a:t>// out</a:t>
            </a:r>
            <a:r>
              <a:rPr lang="en-US" altLang="ko-KR" sz="1200" dirty="0" smtClean="0"/>
              <a:t>()</a:t>
            </a:r>
            <a:r>
              <a:rPr lang="ko-KR" altLang="en-US" sz="1200" dirty="0" smtClean="0"/>
              <a:t>를 </a:t>
            </a:r>
            <a:r>
              <a:rPr lang="en-US" altLang="ko-KR" sz="1200" dirty="0" err="1" smtClean="0"/>
              <a:t>onmouseout</a:t>
            </a:r>
            <a:r>
              <a:rPr lang="en-US" altLang="ko-KR" sz="1200" dirty="0" smtClean="0"/>
              <a:t> </a:t>
            </a:r>
            <a:r>
              <a:rPr lang="ko-KR" altLang="en-US" sz="1200" dirty="0" err="1"/>
              <a:t>리스너로</a:t>
            </a:r>
            <a:r>
              <a:rPr lang="ko-KR" altLang="en-US" sz="1200" dirty="0"/>
              <a:t> 등록</a:t>
            </a:r>
          </a:p>
          <a:p>
            <a:pPr defTabSz="180000"/>
            <a:r>
              <a:rPr lang="en-US" altLang="ko-KR" sz="1200" dirty="0" smtClean="0"/>
              <a:t>}</a:t>
            </a:r>
            <a:endParaRPr lang="en-US" altLang="ko-KR" sz="1200" dirty="0"/>
          </a:p>
          <a:p>
            <a:pPr defTabSz="180000"/>
            <a:r>
              <a:rPr lang="en-US" altLang="ko-KR" sz="1200" b="1" dirty="0" smtClean="0"/>
              <a:t>function </a:t>
            </a:r>
            <a:r>
              <a:rPr lang="en-US" altLang="ko-KR" sz="1200" b="1" dirty="0"/>
              <a:t>over() {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dirty="0" err="1" smtClean="0"/>
              <a:t>p.style.backgroundColor</a:t>
            </a:r>
            <a:r>
              <a:rPr lang="en-US" altLang="ko-KR" sz="1200" dirty="0"/>
              <a:t>="orchid";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b="1" dirty="0"/>
              <a:t>function out() {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dirty="0" err="1" smtClean="0"/>
              <a:t>p.style.backgroundColor</a:t>
            </a:r>
            <a:r>
              <a:rPr lang="en-US" altLang="ko-KR" sz="1200" dirty="0"/>
              <a:t>="white";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dirty="0"/>
              <a:t>&lt;/script</a:t>
            </a:r>
            <a:r>
              <a:rPr lang="en-US" altLang="ko-KR" sz="1200" dirty="0" smtClean="0"/>
              <a:t>&gt;</a:t>
            </a:r>
          </a:p>
          <a:p>
            <a:pPr defTabSz="180000"/>
            <a:r>
              <a:rPr lang="en-US" altLang="ko-KR" sz="1200" dirty="0" smtClean="0"/>
              <a:t>&lt;/</a:t>
            </a:r>
            <a:r>
              <a:rPr lang="en-US" altLang="ko-KR" sz="1200" dirty="0"/>
              <a:t>head&gt;</a:t>
            </a:r>
          </a:p>
          <a:p>
            <a:pPr defTabSz="180000"/>
            <a:r>
              <a:rPr lang="en-US" altLang="ko-KR" sz="1200" dirty="0"/>
              <a:t>&lt;body </a:t>
            </a:r>
            <a:r>
              <a:rPr lang="en-US" altLang="ko-KR" sz="1200" dirty="0" err="1"/>
              <a:t>onload</a:t>
            </a:r>
            <a:r>
              <a:rPr lang="en-US" altLang="ko-KR" sz="1200" dirty="0"/>
              <a:t>="</a:t>
            </a:r>
            <a:r>
              <a:rPr lang="en-US" altLang="ko-KR" sz="1200" dirty="0" err="1"/>
              <a:t>init</a:t>
            </a:r>
            <a:r>
              <a:rPr lang="en-US" altLang="ko-KR" sz="1200" dirty="0"/>
              <a:t>()"&gt;</a:t>
            </a:r>
          </a:p>
          <a:p>
            <a:pPr defTabSz="180000"/>
            <a:r>
              <a:rPr lang="en-US" altLang="ko-KR" sz="1200" dirty="0"/>
              <a:t>&lt;h3&gt;DOM </a:t>
            </a:r>
            <a:r>
              <a:rPr lang="ko-KR" altLang="en-US" sz="1200" dirty="0"/>
              <a:t>객체의 이벤트 </a:t>
            </a:r>
            <a:r>
              <a:rPr lang="ko-KR" altLang="en-US" sz="1200" dirty="0" err="1" smtClean="0"/>
              <a:t>리스너</a:t>
            </a:r>
            <a:r>
              <a:rPr lang="ko-KR" altLang="en-US" sz="1200" dirty="0" smtClean="0"/>
              <a:t> </a:t>
            </a:r>
            <a:r>
              <a:rPr lang="ko-KR" altLang="en-US" sz="1200" dirty="0" err="1"/>
              <a:t>프로퍼티에</a:t>
            </a:r>
            <a:r>
              <a:rPr lang="ko-KR" altLang="en-US" sz="1200" dirty="0"/>
              <a:t> </a:t>
            </a:r>
            <a:r>
              <a:rPr lang="ko-KR" altLang="en-US" sz="1200" dirty="0" smtClean="0"/>
              <a:t>함수 </a:t>
            </a:r>
            <a:r>
              <a:rPr lang="ko-KR" altLang="en-US" sz="1200" dirty="0"/>
              <a:t>등록</a:t>
            </a:r>
            <a:r>
              <a:rPr lang="en-US" altLang="ko-KR" sz="1200" dirty="0"/>
              <a:t>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&lt;p </a:t>
            </a:r>
            <a:r>
              <a:rPr lang="en-US" altLang="ko-KR" sz="1200" b="1" dirty="0"/>
              <a:t>id="</a:t>
            </a:r>
            <a:r>
              <a:rPr lang="en-US" altLang="ko-KR" sz="1200" b="1" dirty="0" smtClean="0"/>
              <a:t>p"</a:t>
            </a:r>
            <a:r>
              <a:rPr lang="en-US" altLang="ko-KR" sz="1200" dirty="0" smtClean="0"/>
              <a:t>&gt;</a:t>
            </a:r>
            <a:r>
              <a:rPr lang="ko-KR" altLang="en-US" sz="1200" dirty="0"/>
              <a:t>마우스 올리면 </a:t>
            </a:r>
            <a:r>
              <a:rPr lang="en-US" altLang="ko-KR" sz="1200" dirty="0"/>
              <a:t>orchid </a:t>
            </a:r>
            <a:r>
              <a:rPr lang="ko-KR" altLang="en-US" sz="1200" dirty="0"/>
              <a:t>색으로 변경</a:t>
            </a:r>
            <a:r>
              <a:rPr lang="en-US" altLang="ko-KR" sz="1200" dirty="0"/>
              <a:t>&lt;/p&gt;</a:t>
            </a:r>
          </a:p>
          <a:p>
            <a:pPr defTabSz="180000"/>
            <a:r>
              <a:rPr lang="en-US" altLang="ko-KR" sz="1200" dirty="0" smtClean="0"/>
              <a:t>&lt;/</a:t>
            </a:r>
            <a:r>
              <a:rPr lang="en-US" altLang="ko-KR" sz="1200" dirty="0"/>
              <a:t>body</a:t>
            </a:r>
            <a:r>
              <a:rPr lang="en-US" altLang="ko-KR" sz="1200" dirty="0" smtClean="0"/>
              <a:t>&gt;</a:t>
            </a:r>
          </a:p>
          <a:p>
            <a:pPr defTabSz="180000"/>
            <a:r>
              <a:rPr lang="en-US" altLang="ko-KR" sz="1200" dirty="0" smtClean="0"/>
              <a:t>&lt;/</a:t>
            </a:r>
            <a:r>
              <a:rPr lang="en-US" altLang="ko-KR" sz="1200" dirty="0"/>
              <a:t>html&gt;</a:t>
            </a:r>
            <a:endParaRPr lang="ko-KR" altLang="en-US" sz="1200" dirty="0"/>
          </a:p>
        </p:txBody>
      </p:sp>
      <p:sp>
        <p:nvSpPr>
          <p:cNvPr id="9" name="TextBox 8"/>
          <p:cNvSpPr txBox="1"/>
          <p:nvPr/>
        </p:nvSpPr>
        <p:spPr>
          <a:xfrm>
            <a:off x="6600140" y="5716594"/>
            <a:ext cx="1528052" cy="442674"/>
          </a:xfrm>
          <a:prstGeom prst="wedgeRoundRectCallout">
            <a:avLst>
              <a:gd name="adj1" fmla="val -74189"/>
              <a:gd name="adj2" fmla="val -6123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이곳에 마우스를 올리면 배경색 변함</a:t>
            </a:r>
            <a:endParaRPr lang="ko-KR" altLang="en-US" sz="1000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8144" y="1700808"/>
            <a:ext cx="2460936" cy="1956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363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mtClean="0"/>
              <a:t>DOM </a:t>
            </a:r>
            <a:r>
              <a:rPr lang="ko-KR" altLang="en-US" smtClean="0"/>
              <a:t>객체의 </a:t>
            </a:r>
            <a:r>
              <a:rPr lang="en-US" altLang="ko-KR" smtClean="0"/>
              <a:t>addEventListener() </a:t>
            </a:r>
            <a:r>
              <a:rPr lang="ko-KR" altLang="en-US" smtClean="0"/>
              <a:t>메소드 활용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 err="1"/>
              <a:t>addEventListener</a:t>
            </a:r>
            <a:r>
              <a:rPr lang="en-US" altLang="ko-KR" dirty="0"/>
              <a:t>() </a:t>
            </a:r>
            <a:r>
              <a:rPr lang="ko-KR" altLang="en-US" dirty="0" err="1" smtClean="0"/>
              <a:t>메소드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pPr marL="640080" lvl="2" indent="0">
              <a:buNone/>
            </a:pPr>
            <a:r>
              <a:rPr lang="ko-KR" altLang="en-US" dirty="0" smtClean="0"/>
              <a:t>예</a:t>
            </a:r>
            <a:r>
              <a:rPr lang="en-US" altLang="ko-KR" dirty="0" smtClean="0"/>
              <a:t>)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9</a:t>
            </a:fld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475656" y="4941168"/>
            <a:ext cx="6696744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p.addEventListener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("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mouseover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", over); //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onmouseover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ko-KR" altLang="en-US" sz="1400" kern="0" dirty="0" err="1">
                <a:solidFill>
                  <a:srgbClr val="000000"/>
                </a:solidFill>
                <a:latin typeface="+mj-ea"/>
                <a:ea typeface="+mj-ea"/>
              </a:rPr>
              <a:t>리스너로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over()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등록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715" y="1937132"/>
            <a:ext cx="7835265" cy="2303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809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가을">
  <a:themeElements>
    <a:clrScheme name="가을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가을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17892</TotalTime>
  <Words>3097</Words>
  <Application>Microsoft Office PowerPoint</Application>
  <PresentationFormat>화면 슬라이드 쇼(4:3)</PresentationFormat>
  <Paragraphs>1126</Paragraphs>
  <Slides>52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52</vt:i4>
      </vt:variant>
    </vt:vector>
  </HeadingPairs>
  <TitlesOfParts>
    <vt:vector size="61" baseType="lpstr">
      <vt:lpstr>HY나무L</vt:lpstr>
      <vt:lpstr>HY나무M</vt:lpstr>
      <vt:lpstr>돋움</vt:lpstr>
      <vt:lpstr>맑은 고딕</vt:lpstr>
      <vt:lpstr>휴먼편지체</vt:lpstr>
      <vt:lpstr>Helvetica</vt:lpstr>
      <vt:lpstr>Wingdings</vt:lpstr>
      <vt:lpstr>Wingdings 2</vt:lpstr>
      <vt:lpstr>가을</vt:lpstr>
      <vt:lpstr>PowerPoint 프레젠테이션</vt:lpstr>
      <vt:lpstr>강의 목표</vt:lpstr>
      <vt:lpstr>이벤트 개요</vt:lpstr>
      <vt:lpstr>브라우저에 발생하는 다양한 이벤트들</vt:lpstr>
      <vt:lpstr>이벤트 리스너 만들기</vt:lpstr>
      <vt:lpstr>예제 9-1 HTML 태그 내에 이벤트 리스너 작성</vt:lpstr>
      <vt:lpstr>DOM 객체의 이벤트 리스너 프로퍼티에 작성</vt:lpstr>
      <vt:lpstr>예제 9-2 DOM 객체의 이벤트 리스너 프로퍼티에 리스너 등록</vt:lpstr>
      <vt:lpstr>DOM 객체의 addEventListener() 메소드 활용</vt:lpstr>
      <vt:lpstr>예제 9–3 addEventListener() 사용</vt:lpstr>
      <vt:lpstr>익명 함수로 이벤트 리스너 작성</vt:lpstr>
      <vt:lpstr>예제 9-4 익명 함수로 이벤트 리스너 작성</vt:lpstr>
      <vt:lpstr>이벤트 리스너 작성 방법 4 가지 비교</vt:lpstr>
      <vt:lpstr>이벤트 객체</vt:lpstr>
      <vt:lpstr>이벤트 객체 전달받기</vt:lpstr>
      <vt:lpstr>예제 9-5 이벤트 리스너에서 이벤트 객체 전달 받기</vt:lpstr>
      <vt:lpstr>이벤트 객체에 들어 있는 정보</vt:lpstr>
      <vt:lpstr>예제 9-6 이벤트 객체의 프로퍼티 출력</vt:lpstr>
      <vt:lpstr>이벤트의 디폴트 행동 취소, preventDefault()</vt:lpstr>
      <vt:lpstr>예제 9-7 이벤트의 디폴트 행동 취소</vt:lpstr>
      <vt:lpstr>이벤트 흐름</vt:lpstr>
      <vt:lpstr>이벤트 흐름 사례</vt:lpstr>
      <vt:lpstr>PowerPoint 프레젠테이션</vt:lpstr>
      <vt:lpstr>캡쳐 리스너와 버블 리스너</vt:lpstr>
      <vt:lpstr>예제 9-8 이벤트 흐름</vt:lpstr>
      <vt:lpstr>PowerPoint 프레젠테이션</vt:lpstr>
      <vt:lpstr>이벤트 흐름을 중단시킬 수 있는가? YES</vt:lpstr>
      <vt:lpstr>마우스 핸들링</vt:lpstr>
      <vt:lpstr>예제 9-9 onclick 리스너로 계산기 만들기</vt:lpstr>
      <vt:lpstr>여러 마우스 관련 이벤트 리스너</vt:lpstr>
      <vt:lpstr>예제 9-10 마우스 관련 이벤트 리스너</vt:lpstr>
      <vt:lpstr>PowerPoint 프레젠테이션</vt:lpstr>
      <vt:lpstr>예제 9-11 onmousemove와 마우스 위치 및 버튼</vt:lpstr>
      <vt:lpstr>oncontextmenu</vt:lpstr>
      <vt:lpstr>예제 9-12 oncontextmenu로 소스 보기나 이미지 다운로드 금지</vt:lpstr>
      <vt:lpstr>문서의 로딩 완료와 onload</vt:lpstr>
      <vt:lpstr>예제 9-13 onload에서 사이트 이전을 알리는 공고창 출력</vt:lpstr>
      <vt:lpstr>이미지 로딩 완료와 onload</vt:lpstr>
      <vt:lpstr>이미지 로딩시 주의할 점</vt:lpstr>
      <vt:lpstr>예제 9-14 onload로 이미지의 크기 알아내기</vt:lpstr>
      <vt:lpstr>new Image()로 이미지 로딩과 출력</vt:lpstr>
      <vt:lpstr>예제 9-15 new Image()로 이미지 로딩</vt:lpstr>
      <vt:lpstr>onblur와 onfocus</vt:lpstr>
      <vt:lpstr>예제 9-16 onfocus와 onblur, 입력 없이 다른 창으로 갈 수 없음</vt:lpstr>
      <vt:lpstr>라디오버튼과 체크박스</vt:lpstr>
      <vt:lpstr>예제 9-17 선택된 라디오버튼 알아내기</vt:lpstr>
      <vt:lpstr>예제 9–18 체크박스로 선택한 물품 계산</vt:lpstr>
      <vt:lpstr>select 객체와 onchange</vt:lpstr>
      <vt:lpstr>예제 9-19 select 객체에서 선택한 과일 출력</vt:lpstr>
      <vt:lpstr>키 이벤트</vt:lpstr>
      <vt:lpstr>예제 9-20 키 이벤트 리스너와 이벤트 객체의 프로퍼티</vt:lpstr>
      <vt:lpstr>onreset과 onsubmit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Kitae</dc:creator>
  <cp:lastModifiedBy>Windows 사용자</cp:lastModifiedBy>
  <cp:revision>535</cp:revision>
  <dcterms:created xsi:type="dcterms:W3CDTF">2011-08-27T14:53:28Z</dcterms:created>
  <dcterms:modified xsi:type="dcterms:W3CDTF">2019-08-21T14:07:01Z</dcterms:modified>
</cp:coreProperties>
</file>